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14" r:id="rId1"/>
    <p:sldMasterId id="2147483726" r:id="rId2"/>
  </p:sldMasterIdLst>
  <p:notesMasterIdLst>
    <p:notesMasterId r:id="rId10"/>
  </p:notesMasterIdLst>
  <p:handoutMasterIdLst>
    <p:handoutMasterId r:id="rId11"/>
  </p:handoutMasterIdLst>
  <p:sldIdLst>
    <p:sldId id="420" r:id="rId3"/>
    <p:sldId id="422" r:id="rId4"/>
    <p:sldId id="412" r:id="rId5"/>
    <p:sldId id="413" r:id="rId6"/>
    <p:sldId id="421" r:id="rId7"/>
    <p:sldId id="411" r:id="rId8"/>
    <p:sldId id="423"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BD7FF"/>
    <a:srgbClr val="00B9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392" autoAdjust="0"/>
    <p:restoredTop sz="95680" autoAdjust="0"/>
  </p:normalViewPr>
  <p:slideViewPr>
    <p:cSldViewPr snapToGrid="0" snapToObjects="1">
      <p:cViewPr>
        <p:scale>
          <a:sx n="91" d="100"/>
          <a:sy n="91" d="100"/>
        </p:scale>
        <p:origin x="464" y="440"/>
      </p:cViewPr>
      <p:guideLst>
        <p:guide orient="horz" pos="2160"/>
        <p:guide pos="2880"/>
      </p:guideLst>
    </p:cSldViewPr>
  </p:slideViewPr>
  <p:outlineViewPr>
    <p:cViewPr>
      <p:scale>
        <a:sx n="33" d="100"/>
        <a:sy n="33" d="100"/>
      </p:scale>
      <p:origin x="0" y="-144"/>
    </p:cViewPr>
  </p:outlineViewPr>
  <p:notesTextViewPr>
    <p:cViewPr>
      <p:scale>
        <a:sx n="100" d="100"/>
        <a:sy n="100" d="100"/>
      </p:scale>
      <p:origin x="0" y="0"/>
    </p:cViewPr>
  </p:notesTextViewPr>
  <p:sorterViewPr>
    <p:cViewPr>
      <p:scale>
        <a:sx n="158" d="100"/>
        <a:sy n="158" d="100"/>
      </p:scale>
      <p:origin x="0" y="-1992"/>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handoutMaster" Target="handoutMasters/handout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8D9B3D7-15CB-9343-AA49-EFB5A8F33F18}" type="datetimeFigureOut">
              <a:rPr lang="en-US" smtClean="0"/>
              <a:t>2/10/17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ED9BD6B-3536-BC44-B54A-7079C6CEB9D9}" type="slidenum">
              <a:rPr lang="en-US" smtClean="0"/>
              <a:t>‹#›</a:t>
            </a:fld>
            <a:endParaRPr lang="en-US"/>
          </a:p>
        </p:txBody>
      </p:sp>
    </p:spTree>
    <p:extLst>
      <p:ext uri="{BB962C8B-B14F-4D97-AF65-F5344CB8AC3E}">
        <p14:creationId xmlns:p14="http://schemas.microsoft.com/office/powerpoint/2010/main" val="3300303276"/>
      </p:ext>
    </p:extLst>
  </p:cSld>
  <p:clrMap bg1="lt1" tx1="dk1" bg2="lt2" tx2="dk2" accent1="accent1" accent2="accent2" accent3="accent3" accent4="accent4" accent5="accent5" accent6="accent6" hlink="hlink" folHlink="folHlink"/>
  <p:hf hdr="0" ftr="0" dt="0"/>
</p:handoutMaster>
</file>

<file path=ppt/media/image1.jpeg>
</file>

<file path=ppt/media/image2.jpeg>
</file>

<file path=ppt/media/image3.jpg>
</file>

<file path=ppt/media/image4.png>
</file>

<file path=ppt/media/image5.png>
</file>

<file path=ppt/media/image6.pn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D3EFF1E-85A1-6640-AFB9-C38833E80A84}" type="datetimeFigureOut">
              <a:rPr lang="en-US" smtClean="0"/>
              <a:t>2/10/17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3967457-1E83-1040-AFF7-8D09C473DBD5}" type="slidenum">
              <a:rPr lang="en-US" smtClean="0"/>
              <a:t>‹#›</a:t>
            </a:fld>
            <a:endParaRPr lang="en-US"/>
          </a:p>
        </p:txBody>
      </p:sp>
    </p:spTree>
    <p:extLst>
      <p:ext uri="{BB962C8B-B14F-4D97-AF65-F5344CB8AC3E}">
        <p14:creationId xmlns:p14="http://schemas.microsoft.com/office/powerpoint/2010/main" val="2489184269"/>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3967457-1E83-1040-AFF7-8D09C473DBD5}" type="slidenum">
              <a:rPr lang="en-US" smtClean="0"/>
              <a:t>3</a:t>
            </a:fld>
            <a:endParaRPr lang="en-US"/>
          </a:p>
        </p:txBody>
      </p:sp>
    </p:spTree>
    <p:extLst>
      <p:ext uri="{BB962C8B-B14F-4D97-AF65-F5344CB8AC3E}">
        <p14:creationId xmlns:p14="http://schemas.microsoft.com/office/powerpoint/2010/main" val="20649953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3967457-1E83-1040-AFF7-8D09C473DBD5}" type="slidenum">
              <a:rPr lang="en-US" smtClean="0"/>
              <a:t>4</a:t>
            </a:fld>
            <a:endParaRPr lang="en-US"/>
          </a:p>
        </p:txBody>
      </p:sp>
    </p:spTree>
    <p:extLst>
      <p:ext uri="{BB962C8B-B14F-4D97-AF65-F5344CB8AC3E}">
        <p14:creationId xmlns:p14="http://schemas.microsoft.com/office/powerpoint/2010/main" val="15321457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3967457-1E83-1040-AFF7-8D09C473DBD5}" type="slidenum">
              <a:rPr lang="en-US" smtClean="0"/>
              <a:t>5</a:t>
            </a:fld>
            <a:endParaRPr lang="en-US"/>
          </a:p>
        </p:txBody>
      </p:sp>
    </p:spTree>
    <p:extLst>
      <p:ext uri="{BB962C8B-B14F-4D97-AF65-F5344CB8AC3E}">
        <p14:creationId xmlns:p14="http://schemas.microsoft.com/office/powerpoint/2010/main" val="20611223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32517" y="3427224"/>
            <a:ext cx="6858000" cy="914400"/>
          </a:xfrm>
        </p:spPr>
        <p:txBody>
          <a:bodyPr/>
          <a:lstStyle>
            <a:lvl1pPr marL="0" indent="0" algn="ctr">
              <a:buNone/>
              <a:defRPr b="0" cap="none"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2AAE6372-842D-E548-98D4-1D49EB9AF3B5}" type="datetime1">
              <a:rPr lang="en-US" smtClean="0"/>
              <a:t>2/10/17</a:t>
            </a:fld>
            <a:endParaRPr lang="en-US"/>
          </a:p>
        </p:txBody>
      </p:sp>
      <p:sp>
        <p:nvSpPr>
          <p:cNvPr id="5" name="Footer Placeholder 4"/>
          <p:cNvSpPr>
            <a:spLocks noGrp="1"/>
          </p:cNvSpPr>
          <p:nvPr>
            <p:ph type="ftr" sz="quarter" idx="11"/>
          </p:nvPr>
        </p:nvSpPr>
        <p:spPr>
          <a:xfrm>
            <a:off x="457200" y="6492875"/>
            <a:ext cx="3945988" cy="282095"/>
          </a:xfrm>
        </p:spPr>
        <p:txBody>
          <a:bodyPr/>
          <a:lstStyle/>
          <a:p>
            <a:r>
              <a:rPr lang="en-US" smtClean="0"/>
              <a:t>Copyright © EV3Lessons.com 2016 (Last edit: 02/10/2017)</a:t>
            </a:r>
            <a:endParaRPr lang="en-US"/>
          </a:p>
        </p:txBody>
      </p:sp>
      <p:sp>
        <p:nvSpPr>
          <p:cNvPr id="6" name="Slide Number Placeholder 5"/>
          <p:cNvSpPr>
            <a:spLocks noGrp="1"/>
          </p:cNvSpPr>
          <p:nvPr>
            <p:ph type="sldNum" sz="quarter" idx="12"/>
          </p:nvPr>
        </p:nvSpPr>
        <p:spPr>
          <a:xfrm>
            <a:off x="8484242" y="6341733"/>
            <a:ext cx="588319" cy="365125"/>
          </a:xfrm>
          <a:prstGeom prst="rect">
            <a:avLst/>
          </a:prstGeom>
        </p:spPr>
        <p:txBody>
          <a:bodyPr/>
          <a:lstStyle>
            <a:lvl1pPr>
              <a:defRPr>
                <a:solidFill>
                  <a:schemeClr val="tx1"/>
                </a:solidFill>
              </a:defRPr>
            </a:lvl1pPr>
          </a:lstStyle>
          <a:p>
            <a:fld id="{4DBC7FC8-25FB-FC45-8177-2B991DA6778C}" type="slidenum">
              <a:rPr lang="en-US" smtClean="0"/>
              <a:t>‹#›</a:t>
            </a:fld>
            <a:endParaRPr lang="en-US" dirty="0"/>
          </a:p>
        </p:txBody>
      </p:sp>
      <p:sp>
        <p:nvSpPr>
          <p:cNvPr id="11" name="Rectangle 10"/>
          <p:cNvSpPr/>
          <p:nvPr userDrawn="1"/>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userDrawn="1"/>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userDrawn="1"/>
        </p:nvSpPr>
        <p:spPr>
          <a:xfrm>
            <a:off x="8904666"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2" descr="EV3Lessons.com"/>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90896" y="400415"/>
            <a:ext cx="7741243" cy="2875320"/>
          </a:xfrm>
          <a:prstGeom prst="rect">
            <a:avLst/>
          </a:prstGeom>
          <a:noFill/>
          <a:extLst>
            <a:ext uri="{909E8E84-426E-40dd-AFC4-6F175D3DCCD1}">
              <a14:hiddenFill xmlns="" xmlns:a14="http://schemas.microsoft.com/office/drawing/2010/main">
                <a:solidFill>
                  <a:srgbClr val="FFFFFF"/>
                </a:solidFill>
              </a14:hiddenFill>
            </a:ext>
          </a:extLst>
        </p:spPr>
      </p:pic>
      <p:sp>
        <p:nvSpPr>
          <p:cNvPr id="14" name="Title 1"/>
          <p:cNvSpPr>
            <a:spLocks noGrp="1"/>
          </p:cNvSpPr>
          <p:nvPr>
            <p:ph type="ctrTitle"/>
          </p:nvPr>
        </p:nvSpPr>
        <p:spPr>
          <a:xfrm>
            <a:off x="502903" y="5741850"/>
            <a:ext cx="8117227" cy="602769"/>
          </a:xfrm>
        </p:spPr>
        <p:txBody>
          <a:bodyPr>
            <a:noAutofit/>
          </a:bodyPr>
          <a:lstStyle>
            <a:lvl1pPr>
              <a:defRPr sz="2800"/>
            </a:lvl1pPr>
          </a:lstStyle>
          <a:p>
            <a:pPr algn="ctr"/>
            <a:r>
              <a:rPr lang="en-US" sz="3200" dirty="0" smtClean="0"/>
              <a:t>BEGINNER PROGRAMMING</a:t>
            </a:r>
            <a:r>
              <a:rPr lang="en-US" sz="4000" dirty="0" smtClean="0"/>
              <a:t> </a:t>
            </a:r>
            <a:r>
              <a:rPr lang="en-US" sz="3200" dirty="0" smtClean="0"/>
              <a:t>Lesson</a:t>
            </a:r>
            <a:endParaRPr lang="en-US" sz="3200" dirty="0"/>
          </a:p>
        </p:txBody>
      </p:sp>
      <p:sp>
        <p:nvSpPr>
          <p:cNvPr id="15" name="TextBox 14"/>
          <p:cNvSpPr txBox="1"/>
          <p:nvPr userDrawn="1"/>
        </p:nvSpPr>
        <p:spPr>
          <a:xfrm>
            <a:off x="2078568" y="4119917"/>
            <a:ext cx="4965896" cy="369332"/>
          </a:xfrm>
          <a:prstGeom prst="rect">
            <a:avLst/>
          </a:prstGeom>
          <a:noFill/>
        </p:spPr>
        <p:txBody>
          <a:bodyPr wrap="square" rtlCol="0">
            <a:spAutoFit/>
          </a:bodyPr>
          <a:lstStyle/>
          <a:p>
            <a:pPr algn="ctr"/>
            <a:r>
              <a:rPr lang="en-US" dirty="0" smtClean="0"/>
              <a:t>By Sanjay and Arvind </a:t>
            </a:r>
            <a:r>
              <a:rPr lang="en-US" dirty="0" err="1" smtClean="0"/>
              <a:t>Seshan</a:t>
            </a:r>
            <a:endParaRPr lang="en-US" dirty="0"/>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C37104-3F86-3746-B412-E7DD26DDCA77}" type="datetime1">
              <a:rPr lang="en-US" smtClean="0"/>
              <a:t>2/10/17</a:t>
            </a:fld>
            <a:endParaRPr lang="en-US"/>
          </a:p>
        </p:txBody>
      </p:sp>
      <p:sp>
        <p:nvSpPr>
          <p:cNvPr id="5" name="Footer Placeholder 4"/>
          <p:cNvSpPr>
            <a:spLocks noGrp="1"/>
          </p:cNvSpPr>
          <p:nvPr>
            <p:ph type="ftr" sz="quarter" idx="11"/>
          </p:nvPr>
        </p:nvSpPr>
        <p:spPr/>
        <p:txBody>
          <a:bodyPr/>
          <a:lstStyle/>
          <a:p>
            <a:r>
              <a:rPr lang="en-US" smtClean="0"/>
              <a:t>Copyright © EV3Lessons.com 2016 (Last edit: 02/10/2017)</a:t>
            </a:r>
            <a:endParaRPr lang="en-US"/>
          </a:p>
        </p:txBody>
      </p:sp>
      <p:sp>
        <p:nvSpPr>
          <p:cNvPr id="6" name="Slide Number Placeholder 5"/>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2F681A0-BF8D-EF44-A35B-F692C81D3198}" type="datetime1">
              <a:rPr lang="en-US" smtClean="0"/>
              <a:t>2/10/17</a:t>
            </a:fld>
            <a:endParaRPr lang="en-US"/>
          </a:p>
        </p:txBody>
      </p:sp>
      <p:sp>
        <p:nvSpPr>
          <p:cNvPr id="5" name="Footer Placeholder 4"/>
          <p:cNvSpPr>
            <a:spLocks noGrp="1"/>
          </p:cNvSpPr>
          <p:nvPr>
            <p:ph type="ftr" sz="quarter" idx="11"/>
          </p:nvPr>
        </p:nvSpPr>
        <p:spPr/>
        <p:txBody>
          <a:bodyPr/>
          <a:lstStyle/>
          <a:p>
            <a:r>
              <a:rPr lang="en-US" smtClean="0"/>
              <a:t>Copyright © EV3Lessons.com 2016 (Last edit: 02/10/2017)</a:t>
            </a:r>
            <a:endParaRPr lang="en-US"/>
          </a:p>
        </p:txBody>
      </p:sp>
      <p:sp>
        <p:nvSpPr>
          <p:cNvPr id="6" name="Slide Number Placeholder 5"/>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D14CFB5-9F99-CB48-B89A-FF012CE84A79}" type="datetime1">
              <a:rPr lang="en-US" smtClean="0"/>
              <a:t>2/10/17</a:t>
            </a:fld>
            <a:endParaRPr lang="en-US"/>
          </a:p>
        </p:txBody>
      </p:sp>
      <p:sp>
        <p:nvSpPr>
          <p:cNvPr id="5" name="Footer Placeholder 4"/>
          <p:cNvSpPr>
            <a:spLocks noGrp="1"/>
          </p:cNvSpPr>
          <p:nvPr>
            <p:ph type="ftr" sz="quarter" idx="11"/>
          </p:nvPr>
        </p:nvSpPr>
        <p:spPr/>
        <p:txBody>
          <a:bodyPr/>
          <a:lstStyle/>
          <a:p>
            <a:r>
              <a:rPr lang="en-US" smtClean="0"/>
              <a:t>Copyright © EV3Lessons.com 2016 (Last edit: 02/10/2017)</a:t>
            </a:r>
            <a:endParaRPr lang="en-US"/>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2537888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DDCB78D-C429-4745-9A48-64FB026679FC}" type="datetime1">
              <a:rPr lang="en-US" smtClean="0"/>
              <a:t>2/10/17</a:t>
            </a:fld>
            <a:endParaRPr lang="en-US"/>
          </a:p>
        </p:txBody>
      </p:sp>
      <p:sp>
        <p:nvSpPr>
          <p:cNvPr id="5" name="Footer Placeholder 4"/>
          <p:cNvSpPr>
            <a:spLocks noGrp="1"/>
          </p:cNvSpPr>
          <p:nvPr>
            <p:ph type="ftr" sz="quarter" idx="11"/>
          </p:nvPr>
        </p:nvSpPr>
        <p:spPr/>
        <p:txBody>
          <a:bodyPr/>
          <a:lstStyle/>
          <a:p>
            <a:r>
              <a:rPr lang="en-US" smtClean="0"/>
              <a:t>Copyright © EV3Lessons.com 2016 (Last edit: 02/10/2017)</a:t>
            </a:r>
            <a:endParaRPr lang="en-US"/>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9093244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9974984-FD00-C749-A5BB-A7DDD6377CAF}" type="datetime1">
              <a:rPr lang="en-US" smtClean="0"/>
              <a:t>2/10/17</a:t>
            </a:fld>
            <a:endParaRPr lang="en-US"/>
          </a:p>
        </p:txBody>
      </p:sp>
      <p:sp>
        <p:nvSpPr>
          <p:cNvPr id="5" name="Footer Placeholder 4"/>
          <p:cNvSpPr>
            <a:spLocks noGrp="1"/>
          </p:cNvSpPr>
          <p:nvPr>
            <p:ph type="ftr" sz="quarter" idx="11"/>
          </p:nvPr>
        </p:nvSpPr>
        <p:spPr/>
        <p:txBody>
          <a:bodyPr/>
          <a:lstStyle/>
          <a:p>
            <a:r>
              <a:rPr lang="en-US" smtClean="0"/>
              <a:t>Copyright © EV3Lessons.com 2016 (Last edit: 02/10/2017)</a:t>
            </a:r>
            <a:endParaRPr lang="en-US"/>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20185901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825625"/>
            <a:ext cx="386715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825625"/>
            <a:ext cx="386715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A9C28B7-BEC2-9D4C-9B26-121E8C7B3541}" type="datetime1">
              <a:rPr lang="en-US" smtClean="0"/>
              <a:t>2/10/17</a:t>
            </a:fld>
            <a:endParaRPr lang="en-US"/>
          </a:p>
        </p:txBody>
      </p:sp>
      <p:sp>
        <p:nvSpPr>
          <p:cNvPr id="6" name="Footer Placeholder 5"/>
          <p:cNvSpPr>
            <a:spLocks noGrp="1"/>
          </p:cNvSpPr>
          <p:nvPr>
            <p:ph type="ftr" sz="quarter" idx="11"/>
          </p:nvPr>
        </p:nvSpPr>
        <p:spPr/>
        <p:txBody>
          <a:bodyPr/>
          <a:lstStyle/>
          <a:p>
            <a:r>
              <a:rPr lang="en-US" smtClean="0"/>
              <a:t>Copyright © EV3Lessons.com 2016 (Last edit: 02/10/2017)</a:t>
            </a:r>
            <a:endParaRPr lang="en-US"/>
          </a:p>
        </p:txBody>
      </p:sp>
      <p:sp>
        <p:nvSpPr>
          <p:cNvPr id="7" name="Slide Number Placeholder 6"/>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39122809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A36B073-3A93-414B-B747-9C820318E9A7}" type="datetime1">
              <a:rPr lang="en-US" smtClean="0"/>
              <a:t>2/10/17</a:t>
            </a:fld>
            <a:endParaRPr lang="en-US"/>
          </a:p>
        </p:txBody>
      </p:sp>
      <p:sp>
        <p:nvSpPr>
          <p:cNvPr id="8" name="Footer Placeholder 7"/>
          <p:cNvSpPr>
            <a:spLocks noGrp="1"/>
          </p:cNvSpPr>
          <p:nvPr>
            <p:ph type="ftr" sz="quarter" idx="11"/>
          </p:nvPr>
        </p:nvSpPr>
        <p:spPr/>
        <p:txBody>
          <a:bodyPr/>
          <a:lstStyle/>
          <a:p>
            <a:r>
              <a:rPr lang="en-US" smtClean="0"/>
              <a:t>Copyright © EV3Lessons.com 2016 (Last edit: 02/10/2017)</a:t>
            </a:r>
            <a:endParaRPr lang="en-US"/>
          </a:p>
        </p:txBody>
      </p:sp>
      <p:sp>
        <p:nvSpPr>
          <p:cNvPr id="9" name="Slide Number Placeholder 8"/>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9721485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32E406C-6A7B-254C-8806-C5EF8EEF263B}" type="datetime1">
              <a:rPr lang="en-US" smtClean="0"/>
              <a:t>2/10/17</a:t>
            </a:fld>
            <a:endParaRPr lang="en-US"/>
          </a:p>
        </p:txBody>
      </p:sp>
      <p:sp>
        <p:nvSpPr>
          <p:cNvPr id="4" name="Footer Placeholder 3"/>
          <p:cNvSpPr>
            <a:spLocks noGrp="1"/>
          </p:cNvSpPr>
          <p:nvPr>
            <p:ph type="ftr" sz="quarter" idx="11"/>
          </p:nvPr>
        </p:nvSpPr>
        <p:spPr/>
        <p:txBody>
          <a:bodyPr/>
          <a:lstStyle/>
          <a:p>
            <a:r>
              <a:rPr lang="en-US" smtClean="0"/>
              <a:t>Copyright © EV3Lessons.com 2016 (Last edit: 02/10/2017)</a:t>
            </a:r>
            <a:endParaRPr lang="en-US"/>
          </a:p>
        </p:txBody>
      </p:sp>
      <p:sp>
        <p:nvSpPr>
          <p:cNvPr id="5" name="Slide Number Placeholder 4"/>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372539311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C1526C2-FA04-414C-B198-5F93C9A58035}" type="datetime1">
              <a:rPr lang="en-US" smtClean="0"/>
              <a:t>2/10/17</a:t>
            </a:fld>
            <a:endParaRPr lang="en-US"/>
          </a:p>
        </p:txBody>
      </p:sp>
      <p:sp>
        <p:nvSpPr>
          <p:cNvPr id="3" name="Footer Placeholder 2"/>
          <p:cNvSpPr>
            <a:spLocks noGrp="1"/>
          </p:cNvSpPr>
          <p:nvPr>
            <p:ph type="ftr" sz="quarter" idx="11"/>
          </p:nvPr>
        </p:nvSpPr>
        <p:spPr/>
        <p:txBody>
          <a:bodyPr/>
          <a:lstStyle/>
          <a:p>
            <a:r>
              <a:rPr lang="en-US" smtClean="0"/>
              <a:t>Copyright © EV3Lessons.com 2016 (Last edit: 02/10/2017)</a:t>
            </a:r>
            <a:endParaRPr lang="en-US"/>
          </a:p>
        </p:txBody>
      </p:sp>
      <p:sp>
        <p:nvSpPr>
          <p:cNvPr id="4" name="Slide Number Placeholder 3"/>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40590736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0E6A3AD-3E4D-3045-8A3D-17CDCF629400}" type="datetime1">
              <a:rPr lang="en-US" smtClean="0"/>
              <a:t>2/10/17</a:t>
            </a:fld>
            <a:endParaRPr lang="en-US"/>
          </a:p>
        </p:txBody>
      </p:sp>
      <p:sp>
        <p:nvSpPr>
          <p:cNvPr id="6" name="Footer Placeholder 5"/>
          <p:cNvSpPr>
            <a:spLocks noGrp="1"/>
          </p:cNvSpPr>
          <p:nvPr>
            <p:ph type="ftr" sz="quarter" idx="11"/>
          </p:nvPr>
        </p:nvSpPr>
        <p:spPr/>
        <p:txBody>
          <a:bodyPr/>
          <a:lstStyle/>
          <a:p>
            <a:r>
              <a:rPr lang="en-US" smtClean="0"/>
              <a:t>Copyright © EV3Lessons.com 2016 (Last edit: 02/10/2017)</a:t>
            </a:r>
            <a:endParaRPr lang="en-US"/>
          </a:p>
        </p:txBody>
      </p:sp>
      <p:sp>
        <p:nvSpPr>
          <p:cNvPr id="7" name="Slide Number Placeholder 6"/>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339650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smtClean="0"/>
              <a:t>Click to edit Master title style</a:t>
            </a:r>
            <a:endParaRPr lang="en-US"/>
          </a:p>
        </p:txBody>
      </p:sp>
      <p:sp>
        <p:nvSpPr>
          <p:cNvPr id="3" name="Content Placeholder 2"/>
          <p:cNvSpPr>
            <a:spLocks noGrp="1"/>
          </p:cNvSpPr>
          <p:nvPr>
            <p:ph idx="1"/>
          </p:nvPr>
        </p:nvSpPr>
        <p:spPr>
          <a:xfrm>
            <a:off x="457200" y="1752600"/>
            <a:ext cx="8245474" cy="43735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9B8C7C3-E71C-AF48-BC5B-2C06CDB4BDD4}" type="datetime1">
              <a:rPr lang="en-US" smtClean="0"/>
              <a:t>2/10/17</a:t>
            </a:fld>
            <a:endParaRPr lang="en-US"/>
          </a:p>
        </p:txBody>
      </p:sp>
      <p:sp>
        <p:nvSpPr>
          <p:cNvPr id="5" name="Footer Placeholder 4"/>
          <p:cNvSpPr>
            <a:spLocks noGrp="1"/>
          </p:cNvSpPr>
          <p:nvPr>
            <p:ph type="ftr" sz="quarter" idx="11"/>
          </p:nvPr>
        </p:nvSpPr>
        <p:spPr/>
        <p:txBody>
          <a:bodyPr/>
          <a:lstStyle/>
          <a:p>
            <a:r>
              <a:rPr lang="en-US" smtClean="0"/>
              <a:t>Copyright © EV3Lessons.com 2016 (Last edit: 02/10/2017)</a:t>
            </a:r>
            <a:endParaRPr lang="en-US"/>
          </a:p>
        </p:txBody>
      </p:sp>
      <p:sp>
        <p:nvSpPr>
          <p:cNvPr id="6" name="Slide Number Placeholder 5"/>
          <p:cNvSpPr>
            <a:spLocks noGrp="1"/>
          </p:cNvSpPr>
          <p:nvPr>
            <p:ph type="sldNum" sz="quarter" idx="12"/>
          </p:nvPr>
        </p:nvSpPr>
        <p:spPr>
          <a:xfrm>
            <a:off x="8457383" y="6376457"/>
            <a:ext cx="627256" cy="365125"/>
          </a:xfrm>
          <a:prstGeom prst="rect">
            <a:avLst/>
          </a:prstGeom>
        </p:spPr>
        <p:txBody>
          <a:bodyPr/>
          <a:lstStyle/>
          <a:p>
            <a:fld id="{4DBC7FC8-25FB-FC45-8177-2B991DA6778C}"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3CAC388-E884-C34B-A666-3B111F661C56}" type="datetime1">
              <a:rPr lang="en-US" smtClean="0"/>
              <a:t>2/10/17</a:t>
            </a:fld>
            <a:endParaRPr lang="en-US"/>
          </a:p>
        </p:txBody>
      </p:sp>
      <p:sp>
        <p:nvSpPr>
          <p:cNvPr id="6" name="Footer Placeholder 5"/>
          <p:cNvSpPr>
            <a:spLocks noGrp="1"/>
          </p:cNvSpPr>
          <p:nvPr>
            <p:ph type="ftr" sz="quarter" idx="11"/>
          </p:nvPr>
        </p:nvSpPr>
        <p:spPr/>
        <p:txBody>
          <a:bodyPr/>
          <a:lstStyle/>
          <a:p>
            <a:r>
              <a:rPr lang="en-US" smtClean="0"/>
              <a:t>Copyright © EV3Lessons.com 2016 (Last edit: 02/10/2017)</a:t>
            </a:r>
            <a:endParaRPr lang="en-US"/>
          </a:p>
        </p:txBody>
      </p:sp>
      <p:sp>
        <p:nvSpPr>
          <p:cNvPr id="7" name="Slide Number Placeholder 6"/>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2612755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B74A32A-F032-4649-84D3-4758A152A4C6}" type="datetime1">
              <a:rPr lang="en-US" smtClean="0"/>
              <a:t>2/10/17</a:t>
            </a:fld>
            <a:endParaRPr lang="en-US"/>
          </a:p>
        </p:txBody>
      </p:sp>
      <p:sp>
        <p:nvSpPr>
          <p:cNvPr id="5" name="Footer Placeholder 4"/>
          <p:cNvSpPr>
            <a:spLocks noGrp="1"/>
          </p:cNvSpPr>
          <p:nvPr>
            <p:ph type="ftr" sz="quarter" idx="11"/>
          </p:nvPr>
        </p:nvSpPr>
        <p:spPr/>
        <p:txBody>
          <a:bodyPr/>
          <a:lstStyle/>
          <a:p>
            <a:r>
              <a:rPr lang="en-US" smtClean="0"/>
              <a:t>Copyright © EV3Lessons.com 2016 (Last edit: 02/10/2017)</a:t>
            </a:r>
            <a:endParaRPr lang="en-US"/>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5518841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8650" y="365125"/>
            <a:ext cx="57626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9DC4F82-66F5-4C47-9F33-063C36A86E47}" type="datetime1">
              <a:rPr lang="en-US" smtClean="0"/>
              <a:t>2/10/17</a:t>
            </a:fld>
            <a:endParaRPr lang="en-US"/>
          </a:p>
        </p:txBody>
      </p:sp>
      <p:sp>
        <p:nvSpPr>
          <p:cNvPr id="5" name="Footer Placeholder 4"/>
          <p:cNvSpPr>
            <a:spLocks noGrp="1"/>
          </p:cNvSpPr>
          <p:nvPr>
            <p:ph type="ftr" sz="quarter" idx="11"/>
          </p:nvPr>
        </p:nvSpPr>
        <p:spPr/>
        <p:txBody>
          <a:bodyPr/>
          <a:lstStyle/>
          <a:p>
            <a:r>
              <a:rPr lang="en-US" smtClean="0"/>
              <a:t>Copyright © EV3Lessons.com 2016 (Last edit: 02/10/2017)</a:t>
            </a:r>
            <a:endParaRPr lang="en-US"/>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4255175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E932CDDC-55F7-E64C-BB83-7AABBFCD5C81}" type="datetime1">
              <a:rPr lang="en-US" smtClean="0"/>
              <a:t>2/10/17</a:t>
            </a:fld>
            <a:endParaRPr lang="en-US"/>
          </a:p>
        </p:txBody>
      </p:sp>
      <p:sp>
        <p:nvSpPr>
          <p:cNvPr id="8" name="Slide Number Placeholder 7"/>
          <p:cNvSpPr>
            <a:spLocks noGrp="1"/>
          </p:cNvSpPr>
          <p:nvPr>
            <p:ph type="sldNum" sz="quarter" idx="11"/>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
        <p:nvSpPr>
          <p:cNvPr id="9" name="Footer Placeholder 8"/>
          <p:cNvSpPr>
            <a:spLocks noGrp="1"/>
          </p:cNvSpPr>
          <p:nvPr>
            <p:ph type="ftr" sz="quarter" idx="12"/>
          </p:nvPr>
        </p:nvSpPr>
        <p:spPr/>
        <p:txBody>
          <a:bodyPr/>
          <a:lstStyle/>
          <a:p>
            <a:r>
              <a:rPr lang="en-US" smtClean="0"/>
              <a:t>Copyright © EV3Lessons.com 2016 (Last edit: 02/10/2017)</a:t>
            </a: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74800"/>
            <a:ext cx="3877529"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886923" y="1574800"/>
            <a:ext cx="3815751"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2127482D-0791-184B-A682-F22F037DDB06}" type="datetime1">
              <a:rPr lang="en-US" smtClean="0"/>
              <a:t>2/10/17</a:t>
            </a:fld>
            <a:endParaRPr lang="en-US"/>
          </a:p>
        </p:txBody>
      </p:sp>
      <p:sp>
        <p:nvSpPr>
          <p:cNvPr id="6" name="Footer Placeholder 5"/>
          <p:cNvSpPr>
            <a:spLocks noGrp="1"/>
          </p:cNvSpPr>
          <p:nvPr>
            <p:ph type="ftr" sz="quarter" idx="11"/>
          </p:nvPr>
        </p:nvSpPr>
        <p:spPr/>
        <p:txBody>
          <a:bodyPr/>
          <a:lstStyle/>
          <a:p>
            <a:r>
              <a:rPr lang="en-US" smtClean="0"/>
              <a:t>Copyright © EV3Lessons.com 2016 (Last edit: 02/10/2017)</a:t>
            </a:r>
            <a:endParaRPr lang="en-US"/>
          </a:p>
        </p:txBody>
      </p:sp>
      <p:sp>
        <p:nvSpPr>
          <p:cNvPr id="7" name="Slide Number Placeholder 6"/>
          <p:cNvSpPr>
            <a:spLocks noGrp="1"/>
          </p:cNvSpPr>
          <p:nvPr>
            <p:ph type="sldNum" sz="quarter" idx="12"/>
          </p:nvPr>
        </p:nvSpPr>
        <p:spPr>
          <a:xfrm>
            <a:off x="8477026" y="6358106"/>
            <a:ext cx="666974" cy="365125"/>
          </a:xfrm>
          <a:prstGeom prst="rect">
            <a:avLst/>
          </a:prstGeom>
        </p:spPr>
        <p:txBody>
          <a:bodyPr/>
          <a:lstStyle/>
          <a:p>
            <a:fld id="{4DBC7FC8-25FB-FC45-8177-2B991DA6778C}"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smtClean="0"/>
              <a:t>Click to edit Master text styles</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726F236-DBA9-C244-A21F-D391B2A21ADC}" type="datetime1">
              <a:rPr lang="en-US" smtClean="0"/>
              <a:t>2/10/17</a:t>
            </a:fld>
            <a:endParaRPr lang="en-US"/>
          </a:p>
        </p:txBody>
      </p:sp>
      <p:sp>
        <p:nvSpPr>
          <p:cNvPr id="8" name="Footer Placeholder 7"/>
          <p:cNvSpPr>
            <a:spLocks noGrp="1"/>
          </p:cNvSpPr>
          <p:nvPr>
            <p:ph type="ftr" sz="quarter" idx="11"/>
          </p:nvPr>
        </p:nvSpPr>
        <p:spPr/>
        <p:txBody>
          <a:bodyPr/>
          <a:lstStyle/>
          <a:p>
            <a:r>
              <a:rPr lang="en-US" smtClean="0"/>
              <a:t>Copyright © EV3Lessons.com 2016 (Last edit: 02/10/2017)</a:t>
            </a:r>
            <a:endParaRPr lang="en-US"/>
          </a:p>
        </p:txBody>
      </p:sp>
      <p:sp>
        <p:nvSpPr>
          <p:cNvPr id="10" name="Slide Number Placeholder 6"/>
          <p:cNvSpPr>
            <a:spLocks noGrp="1"/>
          </p:cNvSpPr>
          <p:nvPr>
            <p:ph type="sldNum" sz="quarter" idx="12"/>
          </p:nvPr>
        </p:nvSpPr>
        <p:spPr>
          <a:xfrm>
            <a:off x="8477026" y="6358106"/>
            <a:ext cx="666974" cy="365125"/>
          </a:xfrm>
          <a:prstGeom prst="rect">
            <a:avLst/>
          </a:prstGeom>
        </p:spPr>
        <p:txBody>
          <a:bodyPr/>
          <a:lstStyle/>
          <a:p>
            <a:fld id="{4DBC7FC8-25FB-FC45-8177-2B991DA6778C}"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0A02D93-3CB0-8F4F-91AD-FC018D121442}" type="datetime1">
              <a:rPr lang="en-US" smtClean="0"/>
              <a:t>2/10/17</a:t>
            </a:fld>
            <a:endParaRPr lang="en-US"/>
          </a:p>
        </p:txBody>
      </p:sp>
      <p:sp>
        <p:nvSpPr>
          <p:cNvPr id="4" name="Footer Placeholder 3"/>
          <p:cNvSpPr>
            <a:spLocks noGrp="1"/>
          </p:cNvSpPr>
          <p:nvPr>
            <p:ph type="ftr" sz="quarter" idx="11"/>
          </p:nvPr>
        </p:nvSpPr>
        <p:spPr/>
        <p:txBody>
          <a:bodyPr/>
          <a:lstStyle/>
          <a:p>
            <a:r>
              <a:rPr lang="en-US" smtClean="0"/>
              <a:t>Copyright © EV3Lessons.com 2016 (Last edit: 02/10/2017)</a:t>
            </a:r>
            <a:endParaRPr lang="en-US"/>
          </a:p>
        </p:txBody>
      </p:sp>
      <p:sp>
        <p:nvSpPr>
          <p:cNvPr id="6" name="Slide Number Placeholder 6"/>
          <p:cNvSpPr>
            <a:spLocks noGrp="1"/>
          </p:cNvSpPr>
          <p:nvPr>
            <p:ph type="sldNum" sz="quarter" idx="12"/>
          </p:nvPr>
        </p:nvSpPr>
        <p:spPr>
          <a:xfrm>
            <a:off x="8477026" y="6358106"/>
            <a:ext cx="666974" cy="365125"/>
          </a:xfrm>
          <a:prstGeom prst="rect">
            <a:avLst/>
          </a:prstGeom>
        </p:spPr>
        <p:txBody>
          <a:bodyPr/>
          <a:lstStyle/>
          <a:p>
            <a:fld id="{4DBC7FC8-25FB-FC45-8177-2B991DA6778C}"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C3DD93-542A-754D-A0EE-F39E657CEF04}" type="datetime1">
              <a:rPr lang="en-US" smtClean="0"/>
              <a:t>2/10/17</a:t>
            </a:fld>
            <a:endParaRPr lang="en-US"/>
          </a:p>
        </p:txBody>
      </p:sp>
      <p:sp>
        <p:nvSpPr>
          <p:cNvPr id="3" name="Footer Placeholder 2"/>
          <p:cNvSpPr>
            <a:spLocks noGrp="1"/>
          </p:cNvSpPr>
          <p:nvPr>
            <p:ph type="ftr" sz="quarter" idx="11"/>
          </p:nvPr>
        </p:nvSpPr>
        <p:spPr/>
        <p:txBody>
          <a:bodyPr/>
          <a:lstStyle/>
          <a:p>
            <a:r>
              <a:rPr lang="en-US" smtClean="0"/>
              <a:t>Copyright © EV3Lessons.com 2016 (Last edit: 02/10/2017)</a:t>
            </a:r>
            <a:endParaRPr lang="en-US"/>
          </a:p>
        </p:txBody>
      </p:sp>
      <p:sp>
        <p:nvSpPr>
          <p:cNvPr id="4" name="Slide Number Placeholder 3"/>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4E77F90-D9F8-FD47-8D7E-72F44D39F088}" type="datetime1">
              <a:rPr lang="en-US" smtClean="0"/>
              <a:t>2/10/17</a:t>
            </a:fld>
            <a:endParaRPr lang="en-US"/>
          </a:p>
        </p:txBody>
      </p:sp>
      <p:sp>
        <p:nvSpPr>
          <p:cNvPr id="6" name="Footer Placeholder 5"/>
          <p:cNvSpPr>
            <a:spLocks noGrp="1"/>
          </p:cNvSpPr>
          <p:nvPr>
            <p:ph type="ftr" sz="quarter" idx="11"/>
          </p:nvPr>
        </p:nvSpPr>
        <p:spPr/>
        <p:txBody>
          <a:bodyPr/>
          <a:lstStyle/>
          <a:p>
            <a:r>
              <a:rPr lang="en-US" smtClean="0"/>
              <a:t>Copyright © EV3Lessons.com 2016 (Last edit: 02/10/2017)</a:t>
            </a:r>
            <a:endParaRPr lang="en-US"/>
          </a:p>
        </p:txBody>
      </p:sp>
      <p:sp>
        <p:nvSpPr>
          <p:cNvPr id="7" name="Slide Number Placeholder 6"/>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A942575-9A26-F643-AFAA-B5EE52DC3AF3}" type="datetime1">
              <a:rPr lang="en-US" smtClean="0"/>
              <a:t>2/10/17</a:t>
            </a:fld>
            <a:endParaRPr lang="en-US"/>
          </a:p>
        </p:txBody>
      </p:sp>
      <p:sp>
        <p:nvSpPr>
          <p:cNvPr id="6" name="Footer Placeholder 5"/>
          <p:cNvSpPr>
            <a:spLocks noGrp="1"/>
          </p:cNvSpPr>
          <p:nvPr>
            <p:ph type="ftr" sz="quarter" idx="11"/>
          </p:nvPr>
        </p:nvSpPr>
        <p:spPr/>
        <p:txBody>
          <a:bodyPr/>
          <a:lstStyle/>
          <a:p>
            <a:r>
              <a:rPr lang="en-US" smtClean="0"/>
              <a:t>Copyright © EV3Lessons.com 2016 (Last edit: 02/10/2017)</a:t>
            </a:r>
            <a:endParaRPr lang="en-US"/>
          </a:p>
        </p:txBody>
      </p:sp>
      <p:sp>
        <p:nvSpPr>
          <p:cNvPr id="7" name="Slide Number Placeholder 6"/>
          <p:cNvSpPr>
            <a:spLocks noGrp="1"/>
          </p:cNvSpPr>
          <p:nvPr>
            <p:ph type="sldNum" sz="quarter" idx="12"/>
          </p:nvPr>
        </p:nvSpPr>
        <p:spPr>
          <a:xfrm rot="16200000">
            <a:off x="8227377" y="5885497"/>
            <a:ext cx="1315721" cy="365125"/>
          </a:xfrm>
          <a:prstGeom prst="rect">
            <a:avLst/>
          </a:prstGeom>
        </p:spPr>
        <p:txBody>
          <a:bodyPr/>
          <a:lstStyle>
            <a:lvl1pPr>
              <a:defRPr>
                <a:solidFill>
                  <a:schemeClr val="tx1"/>
                </a:solidFill>
              </a:defRPr>
            </a:lvl1pPr>
          </a:lstStyle>
          <a:p>
            <a:fld id="{4DBC7FC8-25FB-FC45-8177-2B991DA6778C}" type="slidenum">
              <a:rPr lang="en-US" smtClean="0"/>
              <a:t>‹#›</a:t>
            </a:fld>
            <a:endParaRPr lang="en-US"/>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smtClean="0"/>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199" y="152718"/>
            <a:ext cx="8245475" cy="1371600"/>
          </a:xfrm>
          <a:prstGeom prst="rect">
            <a:avLst/>
          </a:prstGeom>
        </p:spPr>
        <p:txBody>
          <a:bodyPr vert="horz" lIns="91440" tIns="45720" rIns="91440" bIns="45720" rtlCol="0" anchor="t" anchorCtr="0">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752600"/>
            <a:ext cx="8245474" cy="43735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563DFC64-FE5C-A547-BC04-B32190EE05C0}" type="datetime1">
              <a:rPr lang="en-US" smtClean="0"/>
              <a:t>2/10/17</a:t>
            </a:fld>
            <a:endParaRPr lang="en-US"/>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r>
              <a:rPr lang="en-US" smtClean="0"/>
              <a:t>Copyright © EV3Lessons.com 2016 (Last edit: 02/10/2017)</a:t>
            </a:r>
            <a:endParaRPr lang="en-US" dirty="0"/>
          </a:p>
        </p:txBody>
      </p:sp>
      <p:sp>
        <p:nvSpPr>
          <p:cNvPr id="9" name="Slide Number Placeholder 6"/>
          <p:cNvSpPr>
            <a:spLocks noGrp="1"/>
          </p:cNvSpPr>
          <p:nvPr>
            <p:ph type="sldNum" sz="quarter" idx="4"/>
          </p:nvPr>
        </p:nvSpPr>
        <p:spPr>
          <a:xfrm>
            <a:off x="8477026" y="6358106"/>
            <a:ext cx="666974" cy="365125"/>
          </a:xfrm>
          <a:prstGeom prst="rect">
            <a:avLst/>
          </a:prstGeom>
        </p:spPr>
        <p:txBody>
          <a:bodyPr/>
          <a:lstStyle/>
          <a:p>
            <a:fld id="{4DBC7FC8-25FB-FC45-8177-2B991DA6778C}" type="slidenum">
              <a:rPr lang="en-US" smtClean="0"/>
              <a:t>‹#›</a:t>
            </a:fld>
            <a:endParaRPr lang="en-US"/>
          </a:p>
        </p:txBody>
      </p:sp>
      <p:sp>
        <p:nvSpPr>
          <p:cNvPr id="10" name="Rectangle 9"/>
          <p:cNvSpPr/>
          <p:nvPr userDrawn="1"/>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userDrawn="1"/>
        </p:nvSpPr>
        <p:spPr>
          <a:xfrm>
            <a:off x="8904666"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iming>
    <p:tnLst>
      <p:par>
        <p:cTn id="1" dur="indefinite" restart="never" nodeType="tmRoot"/>
      </p:par>
    </p:tnLst>
  </p:timing>
  <p:hf sldNum="0" hdr="0" dt="0"/>
  <p:txStyles>
    <p:titleStyle>
      <a:lvl1pPr algn="l" defTabSz="914400" rtl="0" eaLnBrk="1" latinLnBrk="0" hangingPunct="1">
        <a:spcBef>
          <a:spcPct val="0"/>
        </a:spcBef>
        <a:buNone/>
        <a:defRPr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8CA05E-3DCB-1F48-9CAC-6D34B714E471}" type="datetime1">
              <a:rPr lang="en-US" smtClean="0"/>
              <a:t>2/10/17</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Copyright © EV3Lessons.com 2016 (Last edit: 02/10/2017)</a:t>
            </a:r>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42E464-3EB8-43C8-8768-9E2AD4F497B7}" type="slidenum">
              <a:rPr lang="en-US" smtClean="0"/>
              <a:t>‹#›</a:t>
            </a:fld>
            <a:endParaRPr lang="en-US"/>
          </a:p>
        </p:txBody>
      </p:sp>
    </p:spTree>
    <p:extLst>
      <p:ext uri="{BB962C8B-B14F-4D97-AF65-F5344CB8AC3E}">
        <p14:creationId xmlns:p14="http://schemas.microsoft.com/office/powerpoint/2010/main" val="3556437462"/>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4" Type="http://schemas.openxmlformats.org/officeDocument/2006/relationships/image" Target="../media/image8.tif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creativecommons.org/licenses/by-nc-sa/4.0/" TargetMode="Externa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1132517" y="3427224"/>
            <a:ext cx="6858000" cy="539865"/>
          </a:xfrm>
        </p:spPr>
        <p:txBody>
          <a:bodyPr>
            <a:noAutofit/>
          </a:bodyPr>
          <a:lstStyle/>
          <a:p>
            <a:r>
              <a:rPr lang="en-US" sz="3200" dirty="0" smtClean="0">
                <a:latin typeface="+mn-lt"/>
              </a:rPr>
              <a:t>How to Use EV3Lessons</a:t>
            </a:r>
          </a:p>
        </p:txBody>
      </p:sp>
      <p:sp>
        <p:nvSpPr>
          <p:cNvPr id="3" name="Title 2"/>
          <p:cNvSpPr>
            <a:spLocks noGrp="1"/>
          </p:cNvSpPr>
          <p:nvPr>
            <p:ph type="ctrTitle"/>
          </p:nvPr>
        </p:nvSpPr>
        <p:spPr/>
        <p:txBody>
          <a:bodyPr>
            <a:normAutofit/>
          </a:bodyPr>
          <a:lstStyle/>
          <a:p>
            <a:pPr algn="ctr"/>
            <a:r>
              <a:rPr lang="en-US" dirty="0" smtClean="0"/>
              <a:t>Beginner programming Lesson</a:t>
            </a: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4523" t="17619" r="3095" b="25000"/>
          <a:stretch/>
        </p:blipFill>
        <p:spPr>
          <a:xfrm>
            <a:off x="3711108" y="4592409"/>
            <a:ext cx="1700816" cy="1056435"/>
          </a:xfrm>
          <a:prstGeom prst="rect">
            <a:avLst/>
          </a:prstGeom>
        </p:spPr>
      </p:pic>
    </p:spTree>
    <p:extLst>
      <p:ext uri="{BB962C8B-B14F-4D97-AF65-F5344CB8AC3E}">
        <p14:creationId xmlns:p14="http://schemas.microsoft.com/office/powerpoint/2010/main" val="86100995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SITE </a:t>
            </a:r>
            <a:r>
              <a:rPr lang="en-US" dirty="0" err="1" smtClean="0"/>
              <a:t>oVERVIEW</a:t>
            </a:r>
            <a:endParaRPr lang="en-US" dirty="0"/>
          </a:p>
        </p:txBody>
      </p:sp>
      <p:sp>
        <p:nvSpPr>
          <p:cNvPr id="3" name="Content Placeholder 2"/>
          <p:cNvSpPr>
            <a:spLocks noGrp="1"/>
          </p:cNvSpPr>
          <p:nvPr>
            <p:ph idx="1"/>
          </p:nvPr>
        </p:nvSpPr>
        <p:spPr>
          <a:xfrm>
            <a:off x="457200" y="1125416"/>
            <a:ext cx="8245474" cy="5000748"/>
          </a:xfrm>
        </p:spPr>
        <p:txBody>
          <a:bodyPr/>
          <a:lstStyle/>
          <a:p>
            <a:pPr marL="342900" indent="-342900">
              <a:buFont typeface="Arial" charset="0"/>
              <a:buChar char="•"/>
            </a:pPr>
            <a:r>
              <a:rPr lang="en-US" dirty="0" smtClean="0"/>
              <a:t>EV3Lessons.com provides the building blocks for successfully learning to program the LEGO MINDSTORMS EV3</a:t>
            </a:r>
          </a:p>
          <a:p>
            <a:pPr marL="342900" indent="-342900">
              <a:buFont typeface="Arial" charset="0"/>
              <a:buChar char="•"/>
            </a:pPr>
            <a:r>
              <a:rPr lang="en-US" dirty="0" smtClean="0"/>
              <a:t>We also provide extensive </a:t>
            </a:r>
            <a:r>
              <a:rPr lang="en-US" dirty="0" smtClean="0"/>
              <a:t>Resources </a:t>
            </a:r>
            <a:r>
              <a:rPr lang="en-US" dirty="0" smtClean="0"/>
              <a:t>for robotics teams such as planning </a:t>
            </a:r>
            <a:r>
              <a:rPr lang="en-US" dirty="0" smtClean="0"/>
              <a:t>tools, </a:t>
            </a:r>
            <a:r>
              <a:rPr lang="en-US" dirty="0" smtClean="0"/>
              <a:t>Coach’s Corner and Team Building Activities</a:t>
            </a:r>
          </a:p>
          <a:p>
            <a:pPr marL="342900" indent="-342900">
              <a:buFont typeface="Arial" charset="0"/>
              <a:buChar char="•"/>
            </a:pPr>
            <a:r>
              <a:rPr lang="en-US" dirty="0" smtClean="0"/>
              <a:t>Anyone is welcome to use and modify these lessons for educational (non-profit) purposes</a:t>
            </a:r>
          </a:p>
          <a:p>
            <a:pPr marL="800100" lvl="1" indent="-342900">
              <a:buFont typeface="Arial" charset="0"/>
              <a:buChar char="•"/>
            </a:pPr>
            <a:r>
              <a:rPr lang="en-US" dirty="0" smtClean="0"/>
              <a:t>However, you </a:t>
            </a:r>
            <a:r>
              <a:rPr lang="en-US" dirty="0" smtClean="0">
                <a:solidFill>
                  <a:srgbClr val="FF0000"/>
                </a:solidFill>
              </a:rPr>
              <a:t>must give credit to EV3Lessons </a:t>
            </a:r>
            <a:r>
              <a:rPr lang="en-US" dirty="0" smtClean="0"/>
              <a:t>for the materials and </a:t>
            </a:r>
            <a:r>
              <a:rPr lang="en-US" dirty="0" smtClean="0">
                <a:solidFill>
                  <a:srgbClr val="FF0000"/>
                </a:solidFill>
              </a:rPr>
              <a:t>provide a link back to us</a:t>
            </a:r>
            <a:r>
              <a:rPr lang="en-US" dirty="0" smtClean="0"/>
              <a:t> if you post materials online</a:t>
            </a:r>
          </a:p>
          <a:p>
            <a:pPr marL="800100" lvl="1" indent="-342900">
              <a:buFont typeface="Arial" charset="0"/>
              <a:buChar char="•"/>
            </a:pPr>
            <a:r>
              <a:rPr lang="en-US" dirty="0" smtClean="0"/>
              <a:t>If you use EV3Lessons materials in any robotics competition (e.g. FIRST, WRO), you </a:t>
            </a:r>
            <a:r>
              <a:rPr lang="en-US" dirty="0" smtClean="0">
                <a:solidFill>
                  <a:srgbClr val="FF0000"/>
                </a:solidFill>
              </a:rPr>
              <a:t>must cite your sources in your contest materials</a:t>
            </a:r>
            <a:r>
              <a:rPr lang="en-US" dirty="0" smtClean="0"/>
              <a:t>.</a:t>
            </a:r>
          </a:p>
          <a:p>
            <a:pPr marL="800100" lvl="1" indent="-342900">
              <a:buFont typeface="Arial" charset="0"/>
              <a:buChar char="•"/>
            </a:pPr>
            <a:r>
              <a:rPr lang="en-US" dirty="0" smtClean="0"/>
              <a:t>If you make extensive use of our materials, </a:t>
            </a:r>
            <a:r>
              <a:rPr lang="en-US" dirty="0" smtClean="0">
                <a:solidFill>
                  <a:srgbClr val="FF0000"/>
                </a:solidFill>
              </a:rPr>
              <a:t>please consider making a donation to the site to support our work</a:t>
            </a:r>
          </a:p>
          <a:p>
            <a:pPr marL="800100" lvl="1" indent="-342900">
              <a:buFont typeface="Arial" charset="0"/>
              <a:buChar char="•"/>
            </a:pPr>
            <a:endParaRPr lang="en-US" dirty="0" smtClean="0"/>
          </a:p>
          <a:p>
            <a:endParaRPr lang="en-US" dirty="0" smtClean="0"/>
          </a:p>
        </p:txBody>
      </p:sp>
      <p:sp>
        <p:nvSpPr>
          <p:cNvPr id="4" name="Footer Placeholder 3"/>
          <p:cNvSpPr>
            <a:spLocks noGrp="1"/>
          </p:cNvSpPr>
          <p:nvPr>
            <p:ph type="ftr" sz="quarter" idx="11"/>
          </p:nvPr>
        </p:nvSpPr>
        <p:spPr>
          <a:xfrm>
            <a:off x="457200" y="6569612"/>
            <a:ext cx="4002258" cy="207108"/>
          </a:xfrm>
        </p:spPr>
        <p:txBody>
          <a:bodyPr/>
          <a:lstStyle/>
          <a:p>
            <a:r>
              <a:rPr lang="en-US" smtClean="0"/>
              <a:t>Copyright © EV3Lessons.com 2016 (Last edit: 02/10/2017)</a:t>
            </a:r>
            <a:endParaRPr lang="en-US"/>
          </a:p>
        </p:txBody>
      </p:sp>
    </p:spTree>
    <p:extLst>
      <p:ext uri="{BB962C8B-B14F-4D97-AF65-F5344CB8AC3E}">
        <p14:creationId xmlns:p14="http://schemas.microsoft.com/office/powerpoint/2010/main" val="129328779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DESCRIPTION</a:t>
            </a:r>
            <a:endParaRPr lang="en-US" dirty="0"/>
          </a:p>
        </p:txBody>
      </p:sp>
      <p:sp>
        <p:nvSpPr>
          <p:cNvPr id="3" name="Content Placeholder 2"/>
          <p:cNvSpPr>
            <a:spLocks noGrp="1"/>
          </p:cNvSpPr>
          <p:nvPr>
            <p:ph idx="1"/>
          </p:nvPr>
        </p:nvSpPr>
        <p:spPr>
          <a:xfrm>
            <a:off x="457199" y="1189892"/>
            <a:ext cx="8245474" cy="5028028"/>
          </a:xfrm>
        </p:spPr>
        <p:txBody>
          <a:bodyPr>
            <a:normAutofit fontScale="85000" lnSpcReduction="20000"/>
          </a:bodyPr>
          <a:lstStyle/>
          <a:p>
            <a:pPr marL="457200" indent="-457200">
              <a:buFont typeface="Arial"/>
              <a:buChar char="•"/>
            </a:pPr>
            <a:r>
              <a:rPr lang="en-US" u="sng" dirty="0" smtClean="0"/>
              <a:t>Beginner</a:t>
            </a:r>
            <a:r>
              <a:rPr lang="en-US" dirty="0" smtClean="0"/>
              <a:t>: </a:t>
            </a:r>
            <a:r>
              <a:rPr lang="en-US" b="0" dirty="0" smtClean="0"/>
              <a:t>These lessons will teach you to move and turn the robot, use the sensors, and use loops and switches. </a:t>
            </a:r>
          </a:p>
          <a:p>
            <a:pPr marL="457200" indent="-457200">
              <a:buFont typeface="Arial"/>
              <a:buChar char="•"/>
            </a:pPr>
            <a:r>
              <a:rPr lang="en-US" u="sng" dirty="0" smtClean="0"/>
              <a:t>Intermediate</a:t>
            </a:r>
            <a:r>
              <a:rPr lang="en-US" dirty="0" smtClean="0"/>
              <a:t>: </a:t>
            </a:r>
            <a:r>
              <a:rPr lang="en-US" b="0" dirty="0" smtClean="0"/>
              <a:t>These </a:t>
            </a:r>
            <a:r>
              <a:rPr lang="en-US" b="0" dirty="0"/>
              <a:t>lessons </a:t>
            </a:r>
            <a:r>
              <a:rPr lang="en-US" b="0" dirty="0" smtClean="0"/>
              <a:t>introduce more advanced programming techniques such as My Blocks, variables</a:t>
            </a:r>
            <a:r>
              <a:rPr lang="en-US" b="0" dirty="0"/>
              <a:t>, </a:t>
            </a:r>
            <a:r>
              <a:rPr lang="en-US" b="0" dirty="0" smtClean="0"/>
              <a:t>parallel beams, calibration and math</a:t>
            </a:r>
            <a:r>
              <a:rPr lang="en-US" b="0" dirty="0"/>
              <a:t>/logic </a:t>
            </a:r>
            <a:r>
              <a:rPr lang="en-US" b="0" dirty="0" smtClean="0"/>
              <a:t>blocks. </a:t>
            </a:r>
          </a:p>
          <a:p>
            <a:pPr marL="457200" indent="-457200">
              <a:buFont typeface="Arial"/>
              <a:buChar char="•"/>
            </a:pPr>
            <a:r>
              <a:rPr lang="en-US" u="sng" dirty="0" smtClean="0"/>
              <a:t>Advanced</a:t>
            </a:r>
            <a:r>
              <a:rPr lang="en-US" dirty="0" smtClean="0"/>
              <a:t>: </a:t>
            </a:r>
            <a:r>
              <a:rPr lang="en-US" b="0" dirty="0" smtClean="0"/>
              <a:t>These lessons assume that you are comfortable using all the blocks in the EV3 environment. The advanced lessons teach you to more </a:t>
            </a:r>
            <a:r>
              <a:rPr lang="en-US" b="0" dirty="0"/>
              <a:t>sophisticated programs such as menu </a:t>
            </a:r>
            <a:r>
              <a:rPr lang="en-US" b="0" dirty="0" smtClean="0"/>
              <a:t>systems, proportional line followers, squaring on lines and stall detection techniques.</a:t>
            </a:r>
          </a:p>
          <a:p>
            <a:pPr marL="457200" indent="-457200">
              <a:buFont typeface="Arial"/>
              <a:buChar char="•"/>
            </a:pPr>
            <a:r>
              <a:rPr lang="en-US" u="sng" dirty="0" smtClean="0"/>
              <a:t>Beyond</a:t>
            </a:r>
            <a:r>
              <a:rPr lang="en-US" dirty="0" smtClean="0"/>
              <a:t>: </a:t>
            </a:r>
            <a:r>
              <a:rPr lang="en-US" b="0" dirty="0" smtClean="0"/>
              <a:t>These lessons are for students who have completed all our other lessons and interested in learning about third-party sensors and using the EV3 with other platforms such as the Raspberry Pi.</a:t>
            </a:r>
            <a:endParaRPr lang="en-US" b="0" dirty="0"/>
          </a:p>
          <a:p>
            <a:pPr marL="457200" indent="-457200">
              <a:buFont typeface="Arial"/>
              <a:buChar char="•"/>
            </a:pPr>
            <a:r>
              <a:rPr lang="en-US" b="0" dirty="0" smtClean="0"/>
              <a:t>Beginner Lessons are designed to be done in order. Intermediate and Advanced Lessons may be done out of order.  Lessons usually mention specific pre-requisites when needed.</a:t>
            </a:r>
          </a:p>
          <a:p>
            <a:pPr marL="457200" indent="-457200">
              <a:buFont typeface="Arial"/>
              <a:buChar char="•"/>
            </a:pPr>
            <a:r>
              <a:rPr lang="en-US" b="0" dirty="0" smtClean="0"/>
              <a:t>If you print the lessons out, make sure to return to the site often to check the date on the bottom of the page to make sure you have the latest version of the lesson.</a:t>
            </a:r>
          </a:p>
          <a:p>
            <a:pPr marL="457200" indent="-457200">
              <a:buFont typeface="Arial"/>
              <a:buChar char="•"/>
            </a:pPr>
            <a:r>
              <a:rPr lang="en-US" b="0" dirty="0" smtClean="0"/>
              <a:t>To be notified of updates, sign up for our mailing list on the Contacts page.</a:t>
            </a:r>
            <a:endParaRPr lang="en-US" b="0" dirty="0"/>
          </a:p>
          <a:p>
            <a:pPr marL="457200" indent="-457200">
              <a:buFont typeface="+mj-lt"/>
              <a:buAutoNum type="arabicPeriod"/>
            </a:pPr>
            <a:endParaRPr lang="en-US" dirty="0"/>
          </a:p>
          <a:p>
            <a:pPr marL="457200" indent="-457200">
              <a:buFont typeface="+mj-lt"/>
              <a:buAutoNum type="arabicPeriod"/>
            </a:pPr>
            <a:endParaRPr lang="en-US" dirty="0" smtClean="0"/>
          </a:p>
          <a:p>
            <a:pPr marL="457200" indent="-457200">
              <a:buFont typeface="+mj-lt"/>
              <a:buAutoNum type="arabicPeriod"/>
            </a:pPr>
            <a:endParaRPr lang="en-US" dirty="0" smtClean="0"/>
          </a:p>
          <a:p>
            <a:pPr marL="342900" indent="-342900">
              <a:buFont typeface="Arial" panose="020B0604020202020204" pitchFamily="34" charset="0"/>
              <a:buChar char="•"/>
            </a:pPr>
            <a:endParaRPr lang="en-US" dirty="0"/>
          </a:p>
        </p:txBody>
      </p:sp>
      <p:sp>
        <p:nvSpPr>
          <p:cNvPr id="4" name="Footer Placeholder 3"/>
          <p:cNvSpPr>
            <a:spLocks noGrp="1"/>
          </p:cNvSpPr>
          <p:nvPr>
            <p:ph type="ftr" sz="quarter" idx="11"/>
          </p:nvPr>
        </p:nvSpPr>
        <p:spPr>
          <a:xfrm>
            <a:off x="457200" y="6492875"/>
            <a:ext cx="3862552" cy="283845"/>
          </a:xfrm>
        </p:spPr>
        <p:txBody>
          <a:bodyPr/>
          <a:lstStyle/>
          <a:p>
            <a:r>
              <a:rPr lang="en-US" smtClean="0"/>
              <a:t>Copyright © EV3Lessons.com 2016 (Last edit: 02/10/2017)</a:t>
            </a:r>
            <a:endParaRPr lang="en-US"/>
          </a:p>
        </p:txBody>
      </p:sp>
      <p:sp>
        <p:nvSpPr>
          <p:cNvPr id="5" name="Rectangle 4"/>
          <p:cNvSpPr/>
          <p:nvPr/>
        </p:nvSpPr>
        <p:spPr>
          <a:xfrm>
            <a:off x="457199" y="730271"/>
            <a:ext cx="3877985" cy="369332"/>
          </a:xfrm>
          <a:prstGeom prst="rect">
            <a:avLst/>
          </a:prstGeom>
        </p:spPr>
        <p:txBody>
          <a:bodyPr wrap="none">
            <a:spAutoFit/>
          </a:bodyPr>
          <a:lstStyle/>
          <a:p>
            <a:r>
              <a:rPr lang="en-US" dirty="0"/>
              <a:t>http://</a:t>
            </a:r>
            <a:r>
              <a:rPr lang="en-US" dirty="0" smtClean="0"/>
              <a:t>ev3lessons.com/</a:t>
            </a:r>
            <a:r>
              <a:rPr lang="en-US" dirty="0" err="1" smtClean="0"/>
              <a:t>lessons.html</a:t>
            </a:r>
            <a:endParaRPr lang="en-US" dirty="0"/>
          </a:p>
        </p:txBody>
      </p:sp>
    </p:spTree>
    <p:extLst>
      <p:ext uri="{BB962C8B-B14F-4D97-AF65-F5344CB8AC3E}">
        <p14:creationId xmlns:p14="http://schemas.microsoft.com/office/powerpoint/2010/main" val="159417777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CORE PROGRAMMING LESSONS</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32704489"/>
              </p:ext>
            </p:extLst>
          </p:nvPr>
        </p:nvGraphicFramePr>
        <p:xfrm>
          <a:off x="378639" y="853173"/>
          <a:ext cx="8245476" cy="5399916"/>
        </p:xfrm>
        <a:graphic>
          <a:graphicData uri="http://schemas.openxmlformats.org/drawingml/2006/table">
            <a:tbl>
              <a:tblPr firstRow="1" bandRow="1">
                <a:tableStyleId>{69CF1AB2-1976-4502-BF36-3FF5EA218861}</a:tableStyleId>
              </a:tblPr>
              <a:tblGrid>
                <a:gridCol w="2748492"/>
                <a:gridCol w="2748492"/>
                <a:gridCol w="2748492"/>
              </a:tblGrid>
              <a:tr h="1102236">
                <a:tc>
                  <a:txBody>
                    <a:bodyPr/>
                    <a:lstStyle/>
                    <a:p>
                      <a:pPr algn="ctr"/>
                      <a:r>
                        <a:rPr lang="en-US" sz="1600" dirty="0" smtClean="0"/>
                        <a:t>Beginner</a:t>
                      </a:r>
                      <a:endParaRPr lang="en-US" sz="1600" dirty="0" smtClean="0">
                        <a:solidFill>
                          <a:schemeClr val="tx1"/>
                        </a:solidFill>
                      </a:endParaRPr>
                    </a:p>
                  </a:txBody>
                  <a:tcPr>
                    <a:solidFill>
                      <a:schemeClr val="bg2">
                        <a:lumMod val="60000"/>
                        <a:lumOff val="40000"/>
                      </a:schemeClr>
                    </a:solidFill>
                  </a:tcPr>
                </a:tc>
                <a:tc>
                  <a:txBody>
                    <a:bodyPr/>
                    <a:lstStyle/>
                    <a:p>
                      <a:pPr algn="ctr"/>
                      <a:r>
                        <a:rPr lang="en-US" sz="1600" dirty="0" smtClean="0"/>
                        <a:t>Intermediate</a:t>
                      </a:r>
                      <a:endParaRPr lang="en-US" sz="1600" dirty="0">
                        <a:solidFill>
                          <a:schemeClr val="tx1"/>
                        </a:solidFill>
                      </a:endParaRPr>
                    </a:p>
                  </a:txBody>
                  <a:tcPr>
                    <a:solidFill>
                      <a:schemeClr val="bg2">
                        <a:lumMod val="60000"/>
                        <a:lumOff val="40000"/>
                      </a:schemeClr>
                    </a:solidFill>
                  </a:tcPr>
                </a:tc>
                <a:tc>
                  <a:txBody>
                    <a:bodyPr/>
                    <a:lstStyle/>
                    <a:p>
                      <a:pPr algn="ctr"/>
                      <a:r>
                        <a:rPr lang="en-US" sz="1600" dirty="0" smtClean="0"/>
                        <a:t>Advanced</a:t>
                      </a:r>
                      <a:endParaRPr lang="en-US" sz="1600" dirty="0">
                        <a:solidFill>
                          <a:schemeClr val="tx1"/>
                        </a:solidFill>
                      </a:endParaRPr>
                    </a:p>
                  </a:txBody>
                  <a:tcPr>
                    <a:solidFill>
                      <a:schemeClr val="bg2">
                        <a:lumMod val="60000"/>
                        <a:lumOff val="40000"/>
                      </a:schemeClr>
                    </a:solidFill>
                  </a:tcPr>
                </a:tc>
              </a:tr>
              <a:tr h="4239040">
                <a:tc>
                  <a:txBody>
                    <a:bodyPr/>
                    <a:lstStyle/>
                    <a:p>
                      <a:pPr marL="285750" indent="-285750">
                        <a:buFont typeface="Arial"/>
                        <a:buChar char="•"/>
                      </a:pPr>
                      <a:r>
                        <a:rPr lang="en-US" sz="1200" dirty="0" smtClean="0"/>
                        <a:t>How to Use</a:t>
                      </a:r>
                      <a:r>
                        <a:rPr lang="en-US" sz="1200" baseline="0" dirty="0" smtClean="0"/>
                        <a:t> </a:t>
                      </a:r>
                      <a:r>
                        <a:rPr lang="en-US" sz="1200" baseline="0" dirty="0" smtClean="0"/>
                        <a:t>EV3Lessons</a:t>
                      </a:r>
                      <a:endParaRPr lang="en-US" sz="1200" dirty="0" smtClean="0"/>
                    </a:p>
                    <a:p>
                      <a:pPr marL="285750" indent="-285750">
                        <a:buFont typeface="Arial"/>
                        <a:buChar char="•"/>
                      </a:pPr>
                      <a:r>
                        <a:rPr lang="en-US" sz="1200" dirty="0" smtClean="0"/>
                        <a:t>Build a Base </a:t>
                      </a:r>
                      <a:r>
                        <a:rPr lang="en-US" sz="1200" dirty="0" smtClean="0"/>
                        <a:t>Robot</a:t>
                      </a:r>
                    </a:p>
                    <a:p>
                      <a:pPr marL="285750" indent="-285750">
                        <a:buFont typeface="Arial"/>
                        <a:buChar char="•"/>
                      </a:pPr>
                      <a:r>
                        <a:rPr lang="en-US" sz="1200" dirty="0" smtClean="0"/>
                        <a:t>Updating Software and Firmware</a:t>
                      </a:r>
                      <a:endParaRPr lang="en-US" sz="1200" dirty="0" smtClean="0"/>
                    </a:p>
                    <a:p>
                      <a:pPr marL="285750" indent="-285750">
                        <a:buFont typeface="Arial"/>
                        <a:buChar char="•"/>
                      </a:pPr>
                      <a:r>
                        <a:rPr lang="en-US" sz="1200" dirty="0" smtClean="0"/>
                        <a:t>Introduction to Brick/Software</a:t>
                      </a:r>
                    </a:p>
                    <a:p>
                      <a:pPr marL="285750" indent="-285750">
                        <a:buFont typeface="Arial"/>
                        <a:buChar char="•"/>
                      </a:pPr>
                      <a:r>
                        <a:rPr lang="en-US" sz="1200" dirty="0" smtClean="0"/>
                        <a:t>Moving</a:t>
                      </a:r>
                      <a:r>
                        <a:rPr lang="en-US" sz="1200" baseline="0" dirty="0" smtClean="0"/>
                        <a:t> Straight</a:t>
                      </a:r>
                    </a:p>
                    <a:p>
                      <a:pPr marL="285750" indent="-285750">
                        <a:buFont typeface="Arial"/>
                        <a:buChar char="•"/>
                      </a:pPr>
                      <a:r>
                        <a:rPr lang="en-US" sz="1200" baseline="0" dirty="0" smtClean="0"/>
                        <a:t>Port View</a:t>
                      </a:r>
                    </a:p>
                    <a:p>
                      <a:pPr marL="285750" indent="-285750">
                        <a:buFont typeface="Arial"/>
                        <a:buChar char="•"/>
                      </a:pPr>
                      <a:r>
                        <a:rPr lang="en-US" sz="1200" baseline="0" dirty="0" smtClean="0"/>
                        <a:t>Pseudocode</a:t>
                      </a:r>
                    </a:p>
                    <a:p>
                      <a:pPr marL="285750" indent="-285750">
                        <a:buFont typeface="Arial"/>
                        <a:buChar char="•"/>
                      </a:pPr>
                      <a:r>
                        <a:rPr lang="en-US" sz="1200" baseline="0" dirty="0" smtClean="0"/>
                        <a:t>Using Comments</a:t>
                      </a:r>
                      <a:endParaRPr lang="en-US" sz="1200" baseline="0" dirty="0" smtClean="0"/>
                    </a:p>
                    <a:p>
                      <a:pPr marL="285750" indent="-285750">
                        <a:buFont typeface="Arial"/>
                        <a:buChar char="•"/>
                      </a:pPr>
                      <a:r>
                        <a:rPr lang="en-US" sz="1200" baseline="0" dirty="0" smtClean="0"/>
                        <a:t>Basic Turning</a:t>
                      </a:r>
                    </a:p>
                    <a:p>
                      <a:pPr marL="285750" indent="-285750">
                        <a:buFont typeface="Arial"/>
                        <a:buChar char="•"/>
                      </a:pPr>
                      <a:r>
                        <a:rPr lang="en-US" sz="1200" baseline="0" dirty="0" smtClean="0"/>
                        <a:t>Displaying Text and Graphics</a:t>
                      </a:r>
                    </a:p>
                    <a:p>
                      <a:pPr marL="285750" indent="-285750">
                        <a:buFont typeface="Arial"/>
                        <a:buChar char="•"/>
                      </a:pPr>
                      <a:r>
                        <a:rPr lang="en-US" sz="1200" baseline="0" dirty="0" smtClean="0"/>
                        <a:t>Custom Images &amp; Sounds</a:t>
                      </a:r>
                    </a:p>
                    <a:p>
                      <a:pPr marL="285750" indent="-285750">
                        <a:buFont typeface="Arial"/>
                        <a:buChar char="•"/>
                      </a:pPr>
                      <a:r>
                        <a:rPr lang="en-US" sz="1200" baseline="0" dirty="0" smtClean="0"/>
                        <a:t>Intro to Touch Sensor</a:t>
                      </a:r>
                    </a:p>
                    <a:p>
                      <a:pPr marL="285750" indent="-285750">
                        <a:buFont typeface="Arial"/>
                        <a:buChar char="•"/>
                      </a:pPr>
                      <a:r>
                        <a:rPr lang="en-US" sz="1200" baseline="0" dirty="0" smtClean="0"/>
                        <a:t>Intro to Color Sensor</a:t>
                      </a:r>
                    </a:p>
                    <a:p>
                      <a:pPr marL="285750" indent="-285750">
                        <a:buFont typeface="Arial"/>
                        <a:buChar char="•"/>
                      </a:pPr>
                      <a:r>
                        <a:rPr lang="en-US" sz="1200" baseline="0" dirty="0" smtClean="0"/>
                        <a:t>Loops</a:t>
                      </a:r>
                    </a:p>
                    <a:p>
                      <a:pPr marL="285750" indent="-285750">
                        <a:buFont typeface="Arial"/>
                        <a:buChar char="•"/>
                      </a:pPr>
                      <a:r>
                        <a:rPr lang="en-US" sz="1200" baseline="0" dirty="0" smtClean="0"/>
                        <a:t>Switches</a:t>
                      </a:r>
                    </a:p>
                    <a:p>
                      <a:pPr marL="285750" indent="-285750">
                        <a:buFont typeface="Arial"/>
                        <a:buChar char="•"/>
                      </a:pPr>
                      <a:r>
                        <a:rPr lang="en-US" sz="1200" baseline="0" dirty="0" smtClean="0"/>
                        <a:t>Importing Additional LEGO Blocks</a:t>
                      </a:r>
                    </a:p>
                    <a:p>
                      <a:pPr marL="285750" indent="-285750">
                        <a:buFont typeface="Arial"/>
                        <a:buChar char="•"/>
                      </a:pPr>
                      <a:r>
                        <a:rPr lang="en-US" sz="1200" baseline="0" dirty="0" smtClean="0"/>
                        <a:t>Sound Block</a:t>
                      </a:r>
                    </a:p>
                    <a:p>
                      <a:pPr marL="285750" indent="-285750">
                        <a:buFont typeface="Arial"/>
                        <a:buChar char="•"/>
                      </a:pPr>
                      <a:r>
                        <a:rPr lang="en-US" sz="1200" baseline="0" dirty="0" smtClean="0"/>
                        <a:t>Intro to Sound Sensor</a:t>
                      </a:r>
                    </a:p>
                    <a:p>
                      <a:pPr marL="285750" indent="-285750">
                        <a:buFont typeface="Arial"/>
                        <a:buChar char="•"/>
                      </a:pPr>
                      <a:r>
                        <a:rPr lang="en-US" sz="1200" baseline="0" dirty="0" smtClean="0"/>
                        <a:t>Intro to Ultrasonic Sensor</a:t>
                      </a:r>
                    </a:p>
                    <a:p>
                      <a:pPr marL="285750" indent="-285750">
                        <a:buFont typeface="Arial"/>
                        <a:buChar char="•"/>
                      </a:pPr>
                      <a:r>
                        <a:rPr lang="en-US" sz="1200" baseline="0" dirty="0" smtClean="0"/>
                        <a:t>Basic Line Follower</a:t>
                      </a:r>
                    </a:p>
                    <a:p>
                      <a:pPr marL="285750" indent="-285750">
                        <a:buFont typeface="Arial"/>
                        <a:buChar char="•"/>
                      </a:pPr>
                      <a:r>
                        <a:rPr lang="en-US" sz="1200" baseline="0" dirty="0" smtClean="0"/>
                        <a:t>Moving an Object</a:t>
                      </a:r>
                    </a:p>
                    <a:p>
                      <a:pPr marL="285750" indent="-285750">
                        <a:buFont typeface="Arial"/>
                        <a:buChar char="•"/>
                      </a:pPr>
                      <a:r>
                        <a:rPr lang="en-US" sz="1200" baseline="0" dirty="0" smtClean="0"/>
                        <a:t>Final Challenge</a:t>
                      </a:r>
                    </a:p>
                  </a:txBody>
                  <a:tcPr>
                    <a:solidFill>
                      <a:srgbClr val="FFFFFF"/>
                    </a:solidFill>
                  </a:tcPr>
                </a:tc>
                <a:tc>
                  <a:txBody>
                    <a:bodyPr/>
                    <a:lstStyle/>
                    <a:p>
                      <a:pPr marL="285750" indent="-285750">
                        <a:buFont typeface="Arial"/>
                        <a:buChar char="•"/>
                      </a:pPr>
                      <a:r>
                        <a:rPr lang="en-US" sz="1200" dirty="0" smtClean="0"/>
                        <a:t>Basic Ultrasonic</a:t>
                      </a:r>
                      <a:r>
                        <a:rPr lang="en-US" sz="1200" baseline="0" dirty="0" smtClean="0"/>
                        <a:t> Wall Follower</a:t>
                      </a:r>
                    </a:p>
                    <a:p>
                      <a:pPr marL="285750" indent="-285750">
                        <a:buFont typeface="Arial"/>
                        <a:buChar char="•"/>
                      </a:pPr>
                      <a:r>
                        <a:rPr lang="en-US" sz="1200" dirty="0" smtClean="0"/>
                        <a:t>Brick Buttons as Sensors</a:t>
                      </a:r>
                    </a:p>
                    <a:p>
                      <a:pPr marL="285750" indent="-285750">
                        <a:buFont typeface="Arial"/>
                        <a:buChar char="•"/>
                      </a:pPr>
                      <a:r>
                        <a:rPr lang="en-US" sz="1200" dirty="0" smtClean="0"/>
                        <a:t>Data Wires</a:t>
                      </a:r>
                    </a:p>
                    <a:p>
                      <a:pPr marL="285750" indent="-285750">
                        <a:buFont typeface="Arial"/>
                        <a:buChar char="•"/>
                      </a:pPr>
                      <a:r>
                        <a:rPr lang="en-US" sz="1200" dirty="0" smtClean="0"/>
                        <a:t>My Blocks with Inputs</a:t>
                      </a:r>
                      <a:r>
                        <a:rPr lang="en-US" sz="1200" baseline="0" dirty="0" smtClean="0"/>
                        <a:t> and </a:t>
                      </a:r>
                      <a:r>
                        <a:rPr lang="en-US" sz="1200" dirty="0" smtClean="0"/>
                        <a:t>Outputs</a:t>
                      </a:r>
                    </a:p>
                    <a:p>
                      <a:pPr marL="285750" indent="-285750">
                        <a:buFont typeface="Arial"/>
                        <a:buChar char="•"/>
                      </a:pPr>
                      <a:r>
                        <a:rPr lang="en-US" sz="1200" dirty="0" smtClean="0"/>
                        <a:t>Moving</a:t>
                      </a:r>
                      <a:r>
                        <a:rPr lang="en-US" sz="1200" baseline="0" dirty="0" smtClean="0"/>
                        <a:t> with My Blocks</a:t>
                      </a:r>
                    </a:p>
                    <a:p>
                      <a:pPr marL="285750" indent="-285750">
                        <a:buFont typeface="Arial"/>
                        <a:buChar char="•"/>
                      </a:pPr>
                      <a:r>
                        <a:rPr lang="en-US" sz="1200" baseline="0" dirty="0" smtClean="0"/>
                        <a:t>Turning with My Blocks</a:t>
                      </a:r>
                      <a:endParaRPr lang="en-US" sz="1200" dirty="0" smtClean="0"/>
                    </a:p>
                    <a:p>
                      <a:pPr marL="285750" indent="-285750">
                        <a:buFont typeface="Arial"/>
                        <a:buChar char="•"/>
                      </a:pPr>
                      <a:r>
                        <a:rPr lang="en-US" sz="1200" dirty="0" smtClean="0"/>
                        <a:t>Color</a:t>
                      </a:r>
                      <a:r>
                        <a:rPr lang="en-US" sz="1200" baseline="0" dirty="0" smtClean="0"/>
                        <a:t> Line </a:t>
                      </a:r>
                      <a:r>
                        <a:rPr lang="en-US" sz="1200" dirty="0" smtClean="0"/>
                        <a:t>Follower with My </a:t>
                      </a:r>
                      <a:r>
                        <a:rPr lang="en-US" sz="1200" dirty="0" smtClean="0"/>
                        <a:t>Blocks</a:t>
                      </a:r>
                      <a:r>
                        <a:rPr lang="en-US" sz="1200" baseline="0" dirty="0" smtClean="0"/>
                        <a:t> </a:t>
                      </a:r>
                      <a:r>
                        <a:rPr lang="en-US" sz="1200" dirty="0" smtClean="0"/>
                        <a:t>For Distance</a:t>
                      </a:r>
                    </a:p>
                    <a:p>
                      <a:pPr marL="285750" indent="-285750">
                        <a:buFont typeface="Arial"/>
                        <a:buChar char="•"/>
                      </a:pPr>
                      <a:r>
                        <a:rPr lang="en-US" sz="1200" dirty="0" smtClean="0"/>
                        <a:t>Color Line Follower with My Blocks Stops on Color</a:t>
                      </a:r>
                    </a:p>
                    <a:p>
                      <a:pPr marL="285750" indent="-285750">
                        <a:buFont typeface="Arial"/>
                        <a:buChar char="•"/>
                      </a:pPr>
                      <a:r>
                        <a:rPr lang="en-US" sz="1200" dirty="0" smtClean="0"/>
                        <a:t>Color Infrared</a:t>
                      </a:r>
                      <a:r>
                        <a:rPr lang="en-US" sz="1200" baseline="0" dirty="0" smtClean="0"/>
                        <a:t> </a:t>
                      </a:r>
                      <a:r>
                        <a:rPr lang="en-US" sz="1200" baseline="0" dirty="0" smtClean="0"/>
                        <a:t>Sensor</a:t>
                      </a:r>
                      <a:endParaRPr lang="en-US" sz="1200" dirty="0" smtClean="0"/>
                    </a:p>
                    <a:p>
                      <a:pPr marL="285750" indent="-285750">
                        <a:buFont typeface="Arial"/>
                        <a:buChar char="•"/>
                      </a:pPr>
                      <a:r>
                        <a:rPr lang="en-US" sz="1200" dirty="0" smtClean="0"/>
                        <a:t>Debugging Techniques</a:t>
                      </a:r>
                    </a:p>
                    <a:p>
                      <a:pPr marL="285750" indent="-285750">
                        <a:buFont typeface="Arial"/>
                        <a:buChar char="•"/>
                      </a:pPr>
                      <a:r>
                        <a:rPr lang="en-US" sz="1200" dirty="0" smtClean="0"/>
                        <a:t>Move</a:t>
                      </a:r>
                      <a:r>
                        <a:rPr lang="en-US" sz="1200" baseline="0" dirty="0" smtClean="0"/>
                        <a:t> Blocks</a:t>
                      </a:r>
                    </a:p>
                    <a:p>
                      <a:pPr marL="285750" indent="-285750">
                        <a:buFont typeface="Arial"/>
                        <a:buChar char="•"/>
                      </a:pPr>
                      <a:r>
                        <a:rPr lang="en-US" sz="1200" baseline="0" dirty="0" smtClean="0"/>
                        <a:t>Reliability Techniques</a:t>
                      </a:r>
                    </a:p>
                    <a:p>
                      <a:pPr marL="285750" indent="-285750">
                        <a:buFont typeface="Arial"/>
                        <a:buChar char="•"/>
                      </a:pPr>
                      <a:r>
                        <a:rPr lang="en-US" sz="1200" baseline="0" dirty="0" smtClean="0"/>
                        <a:t>Color Sensor Calibration</a:t>
                      </a:r>
                    </a:p>
                    <a:p>
                      <a:pPr marL="285750" indent="-285750">
                        <a:buFont typeface="Arial"/>
                        <a:buChar char="•"/>
                      </a:pPr>
                      <a:r>
                        <a:rPr lang="en-US" sz="1200" baseline="0" dirty="0" smtClean="0"/>
                        <a:t>Variables</a:t>
                      </a:r>
                    </a:p>
                    <a:p>
                      <a:pPr marL="285750" indent="-285750">
                        <a:buFont typeface="Arial"/>
                        <a:buChar char="•"/>
                      </a:pPr>
                      <a:r>
                        <a:rPr lang="en-US" sz="1200" baseline="0" dirty="0" smtClean="0"/>
                        <a:t>Logic Operations and Decision Making</a:t>
                      </a:r>
                    </a:p>
                    <a:p>
                      <a:pPr marL="285750" indent="-285750">
                        <a:buFont typeface="Arial"/>
                        <a:buChar char="•"/>
                      </a:pPr>
                      <a:r>
                        <a:rPr lang="en-US" sz="1200" baseline="0" dirty="0" smtClean="0"/>
                        <a:t>Intro to Parallel Beams</a:t>
                      </a:r>
                    </a:p>
                    <a:p>
                      <a:pPr marL="0" indent="0">
                        <a:buFont typeface="Arial"/>
                        <a:buNone/>
                      </a:pPr>
                      <a:endParaRPr lang="en-US" sz="1200" dirty="0"/>
                    </a:p>
                  </a:txBody>
                  <a:tcPr>
                    <a:solidFill>
                      <a:srgbClr val="FFFFFF"/>
                    </a:solidFill>
                  </a:tcPr>
                </a:tc>
                <a:tc>
                  <a:txBody>
                    <a:bodyPr/>
                    <a:lstStyle/>
                    <a:p>
                      <a:pPr marL="285750" indent="-285750">
                        <a:buFont typeface="Arial"/>
                        <a:buChar char="•"/>
                      </a:pPr>
                      <a:r>
                        <a:rPr lang="en-US" sz="1200" dirty="0" smtClean="0"/>
                        <a:t>Parallel</a:t>
                      </a:r>
                      <a:r>
                        <a:rPr lang="en-US" sz="1200" baseline="0" dirty="0" smtClean="0"/>
                        <a:t> Beams Synchronization</a:t>
                      </a:r>
                    </a:p>
                    <a:p>
                      <a:pPr marL="285750" indent="-285750">
                        <a:buFont typeface="Arial"/>
                        <a:buChar char="•"/>
                      </a:pPr>
                      <a:r>
                        <a:rPr lang="en-US" sz="1200" baseline="0" dirty="0" smtClean="0"/>
                        <a:t>Arrays</a:t>
                      </a:r>
                    </a:p>
                    <a:p>
                      <a:pPr marL="285750" indent="-285750">
                        <a:buFont typeface="Arial"/>
                        <a:buChar char="•"/>
                      </a:pPr>
                      <a:r>
                        <a:rPr lang="en-US" sz="1200" baseline="0" dirty="0" smtClean="0"/>
                        <a:t>Intro to Proportional Control</a:t>
                      </a:r>
                    </a:p>
                    <a:p>
                      <a:pPr marL="285750" indent="-285750">
                        <a:buFont typeface="Arial"/>
                        <a:buChar char="•"/>
                      </a:pPr>
                      <a:r>
                        <a:rPr lang="en-US" sz="1200" baseline="0" dirty="0" smtClean="0"/>
                        <a:t>Proportional Line Follower</a:t>
                      </a:r>
                    </a:p>
                    <a:p>
                      <a:pPr marL="285750" indent="-285750">
                        <a:buFont typeface="Arial"/>
                        <a:buChar char="•"/>
                      </a:pPr>
                      <a:r>
                        <a:rPr lang="en-US" sz="1200" baseline="0" dirty="0" smtClean="0"/>
                        <a:t>Proportional </a:t>
                      </a:r>
                      <a:r>
                        <a:rPr lang="en-US" sz="1200" baseline="0" dirty="0" smtClean="0"/>
                        <a:t>Control with the Sound </a:t>
                      </a:r>
                      <a:r>
                        <a:rPr lang="en-US" sz="1200" baseline="0" dirty="0" smtClean="0"/>
                        <a:t>Sensor</a:t>
                      </a:r>
                      <a:endParaRPr lang="en-US" sz="1200" baseline="0" dirty="0" smtClean="0"/>
                    </a:p>
                    <a:p>
                      <a:pPr marL="285750" indent="-285750">
                        <a:buFont typeface="Arial"/>
                        <a:buChar char="•"/>
                      </a:pPr>
                      <a:r>
                        <a:rPr lang="en-US" sz="1200" baseline="0" dirty="0" smtClean="0"/>
                        <a:t>Ramping Up</a:t>
                      </a:r>
                    </a:p>
                    <a:p>
                      <a:pPr marL="285750" indent="-285750">
                        <a:buFont typeface="Arial"/>
                        <a:buChar char="•"/>
                      </a:pPr>
                      <a:r>
                        <a:rPr lang="en-US" sz="1200" baseline="0" dirty="0" smtClean="0"/>
                        <a:t>Intro to Gyro Sensor</a:t>
                      </a:r>
                    </a:p>
                    <a:p>
                      <a:pPr marL="285750" indent="-285750">
                        <a:buFont typeface="Arial"/>
                        <a:buChar char="•"/>
                      </a:pPr>
                      <a:r>
                        <a:rPr lang="en-US" sz="1200" baseline="0" dirty="0" smtClean="0"/>
                        <a:t>Gyro Sensor Turns</a:t>
                      </a:r>
                    </a:p>
                    <a:p>
                      <a:pPr marL="285750" indent="-285750">
                        <a:buFont typeface="Arial"/>
                        <a:buChar char="•"/>
                      </a:pPr>
                      <a:r>
                        <a:rPr lang="en-US" sz="1200" baseline="0" dirty="0" smtClean="0"/>
                        <a:t>Squaring </a:t>
                      </a:r>
                      <a:r>
                        <a:rPr lang="en-US" sz="1200" baseline="0" dirty="0" smtClean="0"/>
                        <a:t>on Lines</a:t>
                      </a:r>
                    </a:p>
                    <a:p>
                      <a:pPr marL="285750" indent="-285750">
                        <a:buFont typeface="Arial"/>
                        <a:buChar char="•"/>
                      </a:pPr>
                      <a:r>
                        <a:rPr lang="en-US" sz="1200" baseline="0" dirty="0" smtClean="0"/>
                        <a:t>Stall Detection</a:t>
                      </a:r>
                    </a:p>
                    <a:p>
                      <a:pPr marL="285750" indent="-285750">
                        <a:buFont typeface="Arial"/>
                        <a:buChar char="•"/>
                      </a:pPr>
                      <a:r>
                        <a:rPr lang="en-US" sz="1200" baseline="0" dirty="0" smtClean="0"/>
                        <a:t>Menu System</a:t>
                      </a:r>
                    </a:p>
                    <a:p>
                      <a:pPr marL="285750" indent="-285750">
                        <a:buFont typeface="Arial"/>
                        <a:buChar char="•"/>
                      </a:pPr>
                      <a:r>
                        <a:rPr lang="en-US" sz="1200" baseline="0" dirty="0" smtClean="0"/>
                        <a:t>Data </a:t>
                      </a:r>
                      <a:r>
                        <a:rPr lang="en-US" sz="1200" baseline="0" dirty="0" smtClean="0"/>
                        <a:t>Logging for Science Experiments</a:t>
                      </a:r>
                    </a:p>
                    <a:p>
                      <a:pPr marL="285750" indent="-285750">
                        <a:buFont typeface="Arial"/>
                        <a:buChar char="•"/>
                      </a:pPr>
                      <a:r>
                        <a:rPr lang="en-US" sz="1200" baseline="0" dirty="0" smtClean="0"/>
                        <a:t>Data Logging with Programming Blocks</a:t>
                      </a:r>
                      <a:endParaRPr lang="en-US" sz="1200" baseline="0" dirty="0" smtClean="0"/>
                    </a:p>
                    <a:p>
                      <a:pPr marL="285750" indent="-285750">
                        <a:buFont typeface="Arial"/>
                        <a:buChar char="•"/>
                      </a:pPr>
                      <a:r>
                        <a:rPr lang="en-US" sz="1200" baseline="0" dirty="0" smtClean="0"/>
                        <a:t>Bluetooth</a:t>
                      </a:r>
                    </a:p>
                    <a:p>
                      <a:pPr marL="285750" indent="-285750">
                        <a:buFont typeface="Arial"/>
                        <a:buChar char="•"/>
                      </a:pPr>
                      <a:r>
                        <a:rPr lang="en-US" sz="1200" baseline="0" dirty="0" smtClean="0"/>
                        <a:t>Random </a:t>
                      </a:r>
                      <a:r>
                        <a:rPr lang="en-US" sz="1200" baseline="0" dirty="0" smtClean="0"/>
                        <a:t>Block</a:t>
                      </a:r>
                    </a:p>
                    <a:p>
                      <a:pPr marL="285750" indent="-285750">
                        <a:buFont typeface="Arial"/>
                        <a:buChar char="•"/>
                      </a:pPr>
                      <a:r>
                        <a:rPr lang="en-US" sz="1200" baseline="0" dirty="0" smtClean="0"/>
                        <a:t>Downloading and Uploading files</a:t>
                      </a:r>
                      <a:endParaRPr lang="en-US" sz="1200" dirty="0"/>
                    </a:p>
                  </a:txBody>
                  <a:tcPr>
                    <a:solidFill>
                      <a:srgbClr val="FFFFFF"/>
                    </a:solidFill>
                  </a:tcPr>
                </a:tc>
              </a:tr>
            </a:tbl>
          </a:graphicData>
        </a:graphic>
      </p:graphicFrame>
      <p:sp>
        <p:nvSpPr>
          <p:cNvPr id="4" name="Footer Placeholder 3"/>
          <p:cNvSpPr>
            <a:spLocks noGrp="1"/>
          </p:cNvSpPr>
          <p:nvPr>
            <p:ph type="ftr" sz="quarter" idx="11"/>
          </p:nvPr>
        </p:nvSpPr>
        <p:spPr>
          <a:xfrm>
            <a:off x="457199" y="6492875"/>
            <a:ext cx="3894083" cy="283845"/>
          </a:xfrm>
        </p:spPr>
        <p:txBody>
          <a:bodyPr/>
          <a:lstStyle/>
          <a:p>
            <a:r>
              <a:rPr lang="en-US" smtClean="0"/>
              <a:t>Copyright © EV3Lessons.com 2016 (Last edit: 02/10/2017)</a:t>
            </a:r>
            <a:endParaRPr lang="en-US"/>
          </a:p>
        </p:txBody>
      </p:sp>
      <p:pic>
        <p:nvPicPr>
          <p:cNvPr id="7" name="Picture 6"/>
          <p:cNvPicPr>
            <a:picLocks noChangeAspect="1"/>
          </p:cNvPicPr>
          <p:nvPr/>
        </p:nvPicPr>
        <p:blipFill>
          <a:blip r:embed="rId3"/>
          <a:stretch>
            <a:fillRect/>
          </a:stretch>
        </p:blipFill>
        <p:spPr>
          <a:xfrm>
            <a:off x="4339076" y="1219806"/>
            <a:ext cx="305650" cy="619910"/>
          </a:xfrm>
          <a:prstGeom prst="rect">
            <a:avLst/>
          </a:prstGeom>
        </p:spPr>
      </p:pic>
      <p:pic>
        <p:nvPicPr>
          <p:cNvPr id="10" name="Picture 9"/>
          <p:cNvPicPr>
            <a:picLocks noChangeAspect="1"/>
          </p:cNvPicPr>
          <p:nvPr/>
        </p:nvPicPr>
        <p:blipFill>
          <a:blip r:embed="rId4"/>
          <a:stretch>
            <a:fillRect/>
          </a:stretch>
        </p:blipFill>
        <p:spPr>
          <a:xfrm>
            <a:off x="7138401" y="1219806"/>
            <a:ext cx="301345" cy="637130"/>
          </a:xfrm>
          <a:prstGeom prst="rect">
            <a:avLst/>
          </a:prstGeom>
        </p:spPr>
      </p:pic>
      <p:pic>
        <p:nvPicPr>
          <p:cNvPr id="11" name="Picture 10"/>
          <p:cNvPicPr>
            <a:picLocks noChangeAspect="1"/>
          </p:cNvPicPr>
          <p:nvPr/>
        </p:nvPicPr>
        <p:blipFill>
          <a:blip r:embed="rId5"/>
          <a:stretch>
            <a:fillRect/>
          </a:stretch>
        </p:blipFill>
        <p:spPr>
          <a:xfrm>
            <a:off x="1628775" y="1219806"/>
            <a:ext cx="305650" cy="619910"/>
          </a:xfrm>
          <a:prstGeom prst="rect">
            <a:avLst/>
          </a:prstGeom>
        </p:spPr>
      </p:pic>
    </p:spTree>
    <p:extLst>
      <p:ext uri="{BB962C8B-B14F-4D97-AF65-F5344CB8AC3E}">
        <p14:creationId xmlns:p14="http://schemas.microsoft.com/office/powerpoint/2010/main" val="417568387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BONUS LESSONS</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851097527"/>
              </p:ext>
            </p:extLst>
          </p:nvPr>
        </p:nvGraphicFramePr>
        <p:xfrm>
          <a:off x="607293" y="1373678"/>
          <a:ext cx="4963513" cy="3627120"/>
        </p:xfrm>
        <a:graphic>
          <a:graphicData uri="http://schemas.openxmlformats.org/drawingml/2006/table">
            <a:tbl>
              <a:tblPr firstRow="1" bandRow="1">
                <a:tableStyleId>{69CF1AB2-1976-4502-BF36-3FF5EA218861}</a:tableStyleId>
              </a:tblPr>
              <a:tblGrid>
                <a:gridCol w="4963513"/>
              </a:tblGrid>
              <a:tr h="307366">
                <a:tc>
                  <a:txBody>
                    <a:bodyPr/>
                    <a:lstStyle/>
                    <a:p>
                      <a:pPr algn="ctr"/>
                      <a:r>
                        <a:rPr lang="en-US" sz="1600" dirty="0" smtClean="0"/>
                        <a:t>Beyond</a:t>
                      </a:r>
                      <a:endParaRPr lang="en-US" sz="1600" dirty="0" smtClean="0">
                        <a:solidFill>
                          <a:schemeClr val="tx1"/>
                        </a:solidFill>
                      </a:endParaRPr>
                    </a:p>
                  </a:txBody>
                  <a:tcPr>
                    <a:solidFill>
                      <a:schemeClr val="bg2">
                        <a:lumMod val="60000"/>
                        <a:lumOff val="40000"/>
                      </a:schemeClr>
                    </a:solidFill>
                  </a:tcPr>
                </a:tc>
              </a:tr>
              <a:tr h="2862821">
                <a:tc>
                  <a:txBody>
                    <a:bodyPr/>
                    <a:lstStyle/>
                    <a:p>
                      <a:pPr marL="285750" indent="-285750">
                        <a:buFont typeface="Arial"/>
                        <a:buChar char="•"/>
                      </a:pPr>
                      <a:r>
                        <a:rPr lang="en-US" sz="1400" dirty="0" smtClean="0"/>
                        <a:t>Importing</a:t>
                      </a:r>
                      <a:r>
                        <a:rPr lang="en-US" sz="1400" baseline="0" dirty="0" smtClean="0"/>
                        <a:t> Third-Party </a:t>
                      </a:r>
                      <a:r>
                        <a:rPr lang="en-US" sz="1400" dirty="0" smtClean="0"/>
                        <a:t>Blocks</a:t>
                      </a:r>
                    </a:p>
                    <a:p>
                      <a:pPr marL="285750" indent="-285750">
                        <a:buFont typeface="Arial"/>
                        <a:buChar char="•"/>
                      </a:pPr>
                      <a:r>
                        <a:rPr lang="en-US" sz="1400" baseline="0" dirty="0" err="1" smtClean="0"/>
                        <a:t>PixyCam</a:t>
                      </a:r>
                      <a:r>
                        <a:rPr lang="en-US" sz="1400" baseline="0" dirty="0" smtClean="0"/>
                        <a:t> for MINDSTORMS: Introduction</a:t>
                      </a:r>
                    </a:p>
                    <a:p>
                      <a:pPr marL="285750" indent="-285750">
                        <a:buFont typeface="Arial"/>
                        <a:buChar char="•"/>
                      </a:pPr>
                      <a:r>
                        <a:rPr lang="en-US" sz="1400" baseline="0" dirty="0" err="1" smtClean="0"/>
                        <a:t>PixyCam</a:t>
                      </a:r>
                      <a:r>
                        <a:rPr lang="en-US" sz="1400" baseline="0" dirty="0" smtClean="0"/>
                        <a:t> for MINDSTORMS: Color Identifier</a:t>
                      </a:r>
                    </a:p>
                    <a:p>
                      <a:pPr marL="285750" indent="-285750">
                        <a:buFont typeface="Arial"/>
                        <a:buChar char="•"/>
                      </a:pPr>
                      <a:r>
                        <a:rPr lang="en-US" sz="1400" baseline="0" dirty="0" err="1" smtClean="0"/>
                        <a:t>PixyCam</a:t>
                      </a:r>
                      <a:r>
                        <a:rPr lang="en-US" sz="1400" baseline="0" dirty="0" smtClean="0"/>
                        <a:t> for MINDSTORMS: Using Color Codes</a:t>
                      </a:r>
                    </a:p>
                    <a:p>
                      <a:pPr marL="285750" indent="-285750">
                        <a:buFont typeface="Arial"/>
                        <a:buChar char="•"/>
                      </a:pPr>
                      <a:r>
                        <a:rPr lang="en-US" sz="1400" baseline="0" dirty="0" err="1" smtClean="0"/>
                        <a:t>Mindsensors</a:t>
                      </a:r>
                      <a:r>
                        <a:rPr lang="en-US" sz="1400" baseline="0" dirty="0" smtClean="0"/>
                        <a:t> PSP-</a:t>
                      </a:r>
                      <a:r>
                        <a:rPr lang="en-US" sz="1400" baseline="0" dirty="0" err="1" smtClean="0"/>
                        <a:t>Nx</a:t>
                      </a:r>
                      <a:r>
                        <a:rPr lang="en-US" sz="1400" baseline="0" dirty="0" smtClean="0"/>
                        <a:t>  Controller: Introduction</a:t>
                      </a:r>
                    </a:p>
                    <a:p>
                      <a:pPr marL="285750" indent="-285750">
                        <a:buFont typeface="Arial"/>
                        <a:buChar char="•"/>
                      </a:pPr>
                      <a:r>
                        <a:rPr lang="en-US" sz="1400" baseline="0" dirty="0" err="1" smtClean="0"/>
                        <a:t>Mindsensors</a:t>
                      </a:r>
                      <a:r>
                        <a:rPr lang="en-US" sz="1400" baseline="0" dirty="0" smtClean="0"/>
                        <a:t> PSP-</a:t>
                      </a:r>
                      <a:r>
                        <a:rPr lang="en-US" sz="1400" baseline="0" dirty="0" err="1" smtClean="0"/>
                        <a:t>Nx</a:t>
                      </a:r>
                      <a:r>
                        <a:rPr lang="en-US" sz="1400" baseline="0" dirty="0" smtClean="0"/>
                        <a:t> Controller: Simon Game</a:t>
                      </a:r>
                    </a:p>
                    <a:p>
                      <a:pPr marL="285750" indent="-285750">
                        <a:buFont typeface="Arial"/>
                        <a:buChar char="•"/>
                      </a:pPr>
                      <a:r>
                        <a:rPr lang="en-US" sz="1400" baseline="0" dirty="0" smtClean="0"/>
                        <a:t>EV3 Raspberry Pi Communicator</a:t>
                      </a:r>
                    </a:p>
                    <a:p>
                      <a:pPr marL="285750" indent="-285750">
                        <a:buFont typeface="Arial"/>
                        <a:buChar char="•"/>
                      </a:pPr>
                      <a:r>
                        <a:rPr lang="en-US" sz="1400" baseline="0" dirty="0" smtClean="0"/>
                        <a:t>Controlling Lights with an EV3</a:t>
                      </a:r>
                    </a:p>
                    <a:p>
                      <a:pPr marL="285750" indent="-285750">
                        <a:buFont typeface="Arial"/>
                        <a:buChar char="•"/>
                      </a:pPr>
                      <a:r>
                        <a:rPr lang="en-US" sz="1400" baseline="0" dirty="0" smtClean="0"/>
                        <a:t>Introduction to ev3dev</a:t>
                      </a:r>
                    </a:p>
                    <a:p>
                      <a:pPr marL="285750" indent="-285750">
                        <a:buFont typeface="Arial"/>
                        <a:buChar char="•"/>
                      </a:pPr>
                      <a:r>
                        <a:rPr lang="en-US" sz="1400" baseline="0" dirty="0" smtClean="0"/>
                        <a:t>Raspberry Pi and ev3dev Communicator</a:t>
                      </a:r>
                    </a:p>
                    <a:p>
                      <a:pPr marL="285750" indent="-285750">
                        <a:buFont typeface="Arial"/>
                        <a:buChar char="•"/>
                      </a:pPr>
                      <a:r>
                        <a:rPr lang="en-US" sz="1400" baseline="0" dirty="0" smtClean="0"/>
                        <a:t>Controlling Lights using ev3dev and Raspberry Pi</a:t>
                      </a:r>
                    </a:p>
                    <a:p>
                      <a:pPr marL="285750" indent="-285750">
                        <a:buFont typeface="Arial"/>
                        <a:buChar char="•"/>
                      </a:pPr>
                      <a:r>
                        <a:rPr lang="en-US" sz="1400" baseline="0" dirty="0" smtClean="0"/>
                        <a:t>NXT Light Sensors in </a:t>
                      </a:r>
                      <a:r>
                        <a:rPr lang="en-US" sz="1400" baseline="0" dirty="0" smtClean="0"/>
                        <a:t>EV3</a:t>
                      </a:r>
                    </a:p>
                    <a:p>
                      <a:pPr marL="285750" indent="-285750">
                        <a:buFont typeface="Arial"/>
                        <a:buChar char="•"/>
                      </a:pPr>
                      <a:r>
                        <a:rPr lang="en-US" sz="1400" baseline="0" dirty="0" smtClean="0"/>
                        <a:t>Bytecode and VM: Branching Error</a:t>
                      </a:r>
                    </a:p>
                    <a:p>
                      <a:pPr marL="285750" indent="-285750">
                        <a:buFont typeface="Arial"/>
                        <a:buChar char="•"/>
                      </a:pPr>
                      <a:r>
                        <a:rPr lang="en-US" sz="1400" baseline="0" dirty="0" smtClean="0"/>
                        <a:t>Synchronized Lights</a:t>
                      </a:r>
                    </a:p>
                    <a:p>
                      <a:pPr marL="285750" indent="-285750">
                        <a:buFont typeface="Arial"/>
                        <a:buChar char="•"/>
                      </a:pPr>
                      <a:endParaRPr lang="en-US" sz="1400" baseline="0" dirty="0" smtClean="0"/>
                    </a:p>
                  </a:txBody>
                  <a:tcPr>
                    <a:solidFill>
                      <a:srgbClr val="FFFFFF"/>
                    </a:solidFill>
                  </a:tcPr>
                </a:tc>
              </a:tr>
            </a:tbl>
          </a:graphicData>
        </a:graphic>
      </p:graphicFrame>
      <p:sp>
        <p:nvSpPr>
          <p:cNvPr id="4" name="Footer Placeholder 3"/>
          <p:cNvSpPr>
            <a:spLocks noGrp="1"/>
          </p:cNvSpPr>
          <p:nvPr>
            <p:ph type="ftr" sz="quarter" idx="11"/>
          </p:nvPr>
        </p:nvSpPr>
        <p:spPr>
          <a:xfrm>
            <a:off x="457199" y="6492875"/>
            <a:ext cx="3894083" cy="283845"/>
          </a:xfrm>
        </p:spPr>
        <p:txBody>
          <a:bodyPr/>
          <a:lstStyle/>
          <a:p>
            <a:r>
              <a:rPr lang="en-US" smtClean="0"/>
              <a:t>Copyright © EV3Lessons.com 2016 (Last edit: 02/10/2017)</a:t>
            </a:r>
            <a:endParaRPr lang="en-US"/>
          </a:p>
        </p:txBody>
      </p:sp>
      <p:pic>
        <p:nvPicPr>
          <p:cNvPr id="3" name="Picture 2"/>
          <p:cNvPicPr>
            <a:picLocks noChangeAspect="1"/>
          </p:cNvPicPr>
          <p:nvPr/>
        </p:nvPicPr>
        <p:blipFill>
          <a:blip r:embed="rId3"/>
          <a:stretch>
            <a:fillRect/>
          </a:stretch>
        </p:blipFill>
        <p:spPr>
          <a:xfrm>
            <a:off x="6127254" y="3807389"/>
            <a:ext cx="2428326" cy="2035660"/>
          </a:xfrm>
          <a:prstGeom prst="rect">
            <a:avLst/>
          </a:prstGeom>
        </p:spPr>
      </p:pic>
      <p:pic>
        <p:nvPicPr>
          <p:cNvPr id="5" name="Picture 4"/>
          <p:cNvPicPr>
            <a:picLocks noChangeAspect="1"/>
          </p:cNvPicPr>
          <p:nvPr/>
        </p:nvPicPr>
        <p:blipFill>
          <a:blip r:embed="rId4"/>
          <a:stretch>
            <a:fillRect/>
          </a:stretch>
        </p:blipFill>
        <p:spPr>
          <a:xfrm>
            <a:off x="6127254" y="1373678"/>
            <a:ext cx="2428326" cy="2035660"/>
          </a:xfrm>
          <a:prstGeom prst="rect">
            <a:avLst/>
          </a:prstGeom>
        </p:spPr>
      </p:pic>
    </p:spTree>
    <p:extLst>
      <p:ext uri="{BB962C8B-B14F-4D97-AF65-F5344CB8AC3E}">
        <p14:creationId xmlns:p14="http://schemas.microsoft.com/office/powerpoint/2010/main" val="162833612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Structure</a:t>
            </a:r>
            <a:endParaRPr lang="en-US" dirty="0"/>
          </a:p>
        </p:txBody>
      </p:sp>
      <p:sp>
        <p:nvSpPr>
          <p:cNvPr id="3" name="Content Placeholder 2"/>
          <p:cNvSpPr>
            <a:spLocks noGrp="1"/>
          </p:cNvSpPr>
          <p:nvPr>
            <p:ph idx="1"/>
          </p:nvPr>
        </p:nvSpPr>
        <p:spPr/>
        <p:txBody>
          <a:bodyPr/>
          <a:lstStyle/>
          <a:p>
            <a:pPr marL="457200" indent="-457200">
              <a:buFont typeface="+mj-lt"/>
              <a:buAutoNum type="arabicPeriod"/>
            </a:pPr>
            <a:r>
              <a:rPr lang="en-US" dirty="0" smtClean="0"/>
              <a:t>Each lesson starts with a list of objectives and ends with a challenge</a:t>
            </a:r>
          </a:p>
          <a:p>
            <a:pPr marL="457200" indent="-457200">
              <a:buFont typeface="+mj-lt"/>
              <a:buAutoNum type="arabicPeriod"/>
            </a:pPr>
            <a:r>
              <a:rPr lang="en-US" dirty="0" smtClean="0"/>
              <a:t>In most lessons, we provide hints in the form of </a:t>
            </a:r>
            <a:r>
              <a:rPr lang="en-US" dirty="0" err="1" smtClean="0"/>
              <a:t>Pseudocode</a:t>
            </a:r>
            <a:r>
              <a:rPr lang="en-US" dirty="0" smtClean="0"/>
              <a:t>.  Students who need a hint should look at the </a:t>
            </a:r>
            <a:r>
              <a:rPr lang="en-US" dirty="0" err="1" smtClean="0"/>
              <a:t>Pseudocode</a:t>
            </a:r>
            <a:r>
              <a:rPr lang="en-US" dirty="0" smtClean="0"/>
              <a:t>.</a:t>
            </a:r>
          </a:p>
          <a:p>
            <a:pPr marL="457200" indent="-457200">
              <a:buFont typeface="+mj-lt"/>
              <a:buAutoNum type="arabicPeriod"/>
            </a:pPr>
            <a:r>
              <a:rPr lang="en-US" dirty="0" smtClean="0"/>
              <a:t>We provide a challenge solution as well, but want students to complete the challenge on their own before checking the solution</a:t>
            </a:r>
          </a:p>
          <a:p>
            <a:pPr marL="457200" indent="-457200">
              <a:buFont typeface="+mj-lt"/>
              <a:buAutoNum type="arabicPeriod"/>
            </a:pPr>
            <a:r>
              <a:rPr lang="en-US" dirty="0" smtClean="0"/>
              <a:t>A discussion guide is included after the challenge that will help understand the main objectives</a:t>
            </a:r>
          </a:p>
          <a:p>
            <a:pPr marL="457200" indent="-457200">
              <a:buFont typeface="+mj-lt"/>
              <a:buAutoNum type="arabicPeriod"/>
            </a:pPr>
            <a:r>
              <a:rPr lang="en-US" dirty="0" smtClean="0"/>
              <a:t>Some lessons have companion worksheets for students.  More will be added over time.</a:t>
            </a:r>
          </a:p>
        </p:txBody>
      </p:sp>
      <p:sp>
        <p:nvSpPr>
          <p:cNvPr id="4" name="Footer Placeholder 3"/>
          <p:cNvSpPr>
            <a:spLocks noGrp="1"/>
          </p:cNvSpPr>
          <p:nvPr>
            <p:ph type="ftr" sz="quarter" idx="11"/>
          </p:nvPr>
        </p:nvSpPr>
        <p:spPr>
          <a:xfrm>
            <a:off x="457199" y="6492875"/>
            <a:ext cx="4009697" cy="283845"/>
          </a:xfrm>
        </p:spPr>
        <p:txBody>
          <a:bodyPr/>
          <a:lstStyle/>
          <a:p>
            <a:r>
              <a:rPr lang="en-US" smtClean="0"/>
              <a:t>Copyright © EV3Lessons.com 2016 (Last edit: 02/10/2017)</a:t>
            </a:r>
            <a:endParaRPr lang="en-US" dirty="0"/>
          </a:p>
        </p:txBody>
      </p:sp>
    </p:spTree>
    <p:extLst>
      <p:ext uri="{BB962C8B-B14F-4D97-AF65-F5344CB8AC3E}">
        <p14:creationId xmlns:p14="http://schemas.microsoft.com/office/powerpoint/2010/main" val="28204340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CREDITS</a:t>
            </a:r>
            <a:endParaRPr lang="en-US" dirty="0"/>
          </a:p>
        </p:txBody>
      </p:sp>
      <p:sp>
        <p:nvSpPr>
          <p:cNvPr id="3" name="Content Placeholder 2"/>
          <p:cNvSpPr>
            <a:spLocks noGrp="1"/>
          </p:cNvSpPr>
          <p:nvPr>
            <p:ph idx="1"/>
          </p:nvPr>
        </p:nvSpPr>
        <p:spPr>
          <a:xfrm>
            <a:off x="457200" y="1317983"/>
            <a:ext cx="8245474" cy="1145345"/>
          </a:xfrm>
        </p:spPr>
        <p:txBody>
          <a:bodyPr>
            <a:normAutofit/>
          </a:bodyPr>
          <a:lstStyle/>
          <a:p>
            <a:r>
              <a:rPr lang="en-US" dirty="0" smtClean="0"/>
              <a:t>Author: Sanjay and Arvind </a:t>
            </a:r>
            <a:r>
              <a:rPr lang="en-US" dirty="0" err="1" smtClean="0"/>
              <a:t>Seshan</a:t>
            </a:r>
            <a:endParaRPr lang="en-US" dirty="0"/>
          </a:p>
          <a:p>
            <a:r>
              <a:rPr lang="en-US" dirty="0" smtClean="0"/>
              <a:t>More lessons are available at www.ev3lessons.com</a:t>
            </a:r>
          </a:p>
        </p:txBody>
      </p:sp>
      <p:sp>
        <p:nvSpPr>
          <p:cNvPr id="4" name="Footer Placeholder 3"/>
          <p:cNvSpPr>
            <a:spLocks noGrp="1"/>
          </p:cNvSpPr>
          <p:nvPr>
            <p:ph type="ftr" sz="quarter" idx="11"/>
          </p:nvPr>
        </p:nvSpPr>
        <p:spPr/>
        <p:txBody>
          <a:bodyPr/>
          <a:lstStyle/>
          <a:p>
            <a:r>
              <a:rPr lang="en-US" smtClean="0"/>
              <a:t>Copyright © EV3Lessons.com 2016 (Last edit: 02/10/2017)</a:t>
            </a:r>
            <a:endParaRPr lang="en-US"/>
          </a:p>
        </p:txBody>
      </p:sp>
      <p:sp>
        <p:nvSpPr>
          <p:cNvPr id="5" name="Rectangle 4"/>
          <p:cNvSpPr>
            <a:spLocks noChangeArrowheads="1"/>
          </p:cNvSpPr>
          <p:nvPr/>
        </p:nvSpPr>
        <p:spPr bwMode="auto">
          <a:xfrm>
            <a:off x="457199" y="4630535"/>
            <a:ext cx="7913347" cy="923330"/>
          </a:xfrm>
          <a:prstGeom prst="rect">
            <a:avLst/>
          </a:prstGeom>
          <a:solidFill>
            <a:srgbClr val="F5F5F5"/>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rgbClr val="4374B7"/>
                </a:solidFill>
                <a:effectLst/>
                <a:latin typeface="Helvetica Neue"/>
              </a:rPr>
              <a:t>                         </a:t>
            </a:r>
            <a:r>
              <a:rPr kumimoji="0" lang="en-US" altLang="en-US" sz="1600" b="0" i="0" u="none" strike="noStrike" cap="none" normalizeH="0" baseline="0" dirty="0" smtClean="0">
                <a:ln>
                  <a:noFill/>
                </a:ln>
                <a:solidFill>
                  <a:schemeClr val="tx1"/>
                </a:solidFill>
                <a:effectLst/>
              </a:rPr>
              <a:t/>
            </a:r>
            <a:br>
              <a:rPr kumimoji="0" lang="en-US" altLang="en-US" sz="1600" b="0" i="0" u="none" strike="noStrike" cap="none" normalizeH="0" baseline="0" dirty="0" smtClean="0">
                <a:ln>
                  <a:noFill/>
                </a:ln>
                <a:solidFill>
                  <a:schemeClr val="tx1"/>
                </a:solidFill>
                <a:effectLst/>
              </a:rPr>
            </a:br>
            <a:r>
              <a:rPr kumimoji="0" lang="en-US" altLang="en-US" sz="2000" b="0" i="0" u="none" strike="noStrike" cap="none" normalizeH="0" baseline="0" dirty="0" smtClean="0">
                <a:ln>
                  <a:noFill/>
                </a:ln>
                <a:solidFill>
                  <a:srgbClr val="000000"/>
                </a:solidFill>
                <a:effectLst/>
                <a:latin typeface="Helvetica Neue"/>
              </a:rPr>
              <a:t>This work is licensed under a </a:t>
            </a:r>
            <a:r>
              <a:rPr kumimoji="0" lang="en-US" altLang="en-US" sz="2000" b="0" i="0" u="none" strike="noStrike" cap="none" normalizeH="0" baseline="0" dirty="0" smtClean="0">
                <a:ln>
                  <a:noFill/>
                </a:ln>
                <a:solidFill>
                  <a:srgbClr val="4374B7"/>
                </a:solidFill>
                <a:effectLst/>
                <a:latin typeface="Helvetica Neue"/>
                <a:hlinkClick r:id="rId2"/>
              </a:rPr>
              <a:t>Creative Commons Attribution-</a:t>
            </a:r>
            <a:r>
              <a:rPr kumimoji="0" lang="en-US" altLang="en-US" sz="2000" b="0" i="0" u="none" strike="noStrike" cap="none" normalizeH="0" baseline="0" dirty="0" err="1" smtClean="0">
                <a:ln>
                  <a:noFill/>
                </a:ln>
                <a:solidFill>
                  <a:srgbClr val="4374B7"/>
                </a:solidFill>
                <a:effectLst/>
                <a:latin typeface="Helvetica Neue"/>
                <a:hlinkClick r:id="rId2"/>
              </a:rPr>
              <a:t>NonCommercial</a:t>
            </a:r>
            <a:r>
              <a:rPr kumimoji="0" lang="en-US" altLang="en-US" sz="2000" b="0" i="0" u="none" strike="noStrike" cap="none" normalizeH="0" baseline="0" dirty="0" smtClean="0">
                <a:ln>
                  <a:noFill/>
                </a:ln>
                <a:solidFill>
                  <a:srgbClr val="4374B7"/>
                </a:solidFill>
                <a:effectLst/>
                <a:latin typeface="Helvetica Neue"/>
                <a:hlinkClick r:id="rId2"/>
              </a:rPr>
              <a:t>-</a:t>
            </a:r>
            <a:r>
              <a:rPr kumimoji="0" lang="en-US" altLang="en-US" sz="2000" b="0" i="0" u="none" strike="noStrike" cap="none" normalizeH="0" baseline="0" dirty="0" err="1" smtClean="0">
                <a:ln>
                  <a:noFill/>
                </a:ln>
                <a:solidFill>
                  <a:srgbClr val="4374B7"/>
                </a:solidFill>
                <a:effectLst/>
                <a:latin typeface="Helvetica Neue"/>
                <a:hlinkClick r:id="rId2"/>
              </a:rPr>
              <a:t>ShareAlike</a:t>
            </a:r>
            <a:r>
              <a:rPr kumimoji="0" lang="en-US" altLang="en-US" sz="2000" b="0" i="0" u="none" strike="noStrike" cap="none" normalizeH="0" baseline="0" dirty="0" smtClean="0">
                <a:ln>
                  <a:noFill/>
                </a:ln>
                <a:solidFill>
                  <a:srgbClr val="4374B7"/>
                </a:solidFill>
                <a:effectLst/>
                <a:latin typeface="Helvetica Neue"/>
                <a:hlinkClick r:id="rId2"/>
              </a:rPr>
              <a:t> 4.0 International License</a:t>
            </a:r>
            <a:r>
              <a:rPr kumimoji="0" lang="en-US" altLang="en-US" sz="2000" b="0" i="0" u="none" strike="noStrike" cap="none" normalizeH="0" baseline="0" dirty="0" smtClean="0">
                <a:ln>
                  <a:noFill/>
                </a:ln>
                <a:solidFill>
                  <a:srgbClr val="000000"/>
                </a:solidFill>
                <a:effectLst/>
                <a:latin typeface="Helvetica Neue"/>
              </a:rPr>
              <a:t>.</a:t>
            </a:r>
            <a:r>
              <a:rPr kumimoji="0" lang="en-US" altLang="en-US" sz="1600" b="0" i="0" u="none" strike="noStrike" cap="none" normalizeH="0" baseline="0" dirty="0" smtClean="0">
                <a:ln>
                  <a:noFill/>
                </a:ln>
                <a:solidFill>
                  <a:schemeClr val="tx1"/>
                </a:solidFill>
                <a:effectLst/>
              </a:rPr>
              <a:t> </a:t>
            </a:r>
            <a:endParaRPr kumimoji="0" lang="en-US" altLang="en-US" sz="2000" b="0" i="0" u="none" strike="noStrike" cap="none" normalizeH="0" baseline="0" dirty="0" smtClean="0">
              <a:ln>
                <a:noFill/>
              </a:ln>
              <a:solidFill>
                <a:srgbClr val="4374B7"/>
              </a:solidFill>
              <a:effectLst/>
              <a:latin typeface="Helvetica Neue"/>
            </a:endParaRPr>
          </a:p>
        </p:txBody>
      </p:sp>
      <p:pic>
        <p:nvPicPr>
          <p:cNvPr id="6" name="Picture 5" descr="Creative Commons License">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99211" y="3247882"/>
            <a:ext cx="2161449" cy="761422"/>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1237234609"/>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ssential">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Essential.thmx</Template>
  <TotalTime>6474</TotalTime>
  <Words>763</Words>
  <Application>Microsoft Macintosh PowerPoint</Application>
  <PresentationFormat>On-screen Show (4:3)</PresentationFormat>
  <Paragraphs>113</Paragraphs>
  <Slides>7</Slides>
  <Notes>3</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7</vt:i4>
      </vt:variant>
    </vt:vector>
  </HeadingPairs>
  <TitlesOfParts>
    <vt:vector size="14" baseType="lpstr">
      <vt:lpstr>Arial Black</vt:lpstr>
      <vt:lpstr>Calibri</vt:lpstr>
      <vt:lpstr>Calibri Light</vt:lpstr>
      <vt:lpstr>Helvetica Neue</vt:lpstr>
      <vt:lpstr>Arial</vt:lpstr>
      <vt:lpstr>Essential</vt:lpstr>
      <vt:lpstr>Custom Design</vt:lpstr>
      <vt:lpstr>Beginner programming Lesson</vt:lpstr>
      <vt:lpstr>SITE oVERVIEW</vt:lpstr>
      <vt:lpstr>LESSON DESCRIPTION</vt:lpstr>
      <vt:lpstr>CORE PROGRAMMING LESSONS</vt:lpstr>
      <vt:lpstr>BONUS LESSONS</vt:lpstr>
      <vt:lpstr>Lesson Structure</vt:lpstr>
      <vt:lpstr>CREDITS</vt:lpstr>
    </vt:vector>
  </TitlesOfParts>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Srinivasan Seshan</cp:lastModifiedBy>
  <cp:revision>35</cp:revision>
  <dcterms:created xsi:type="dcterms:W3CDTF">2014-08-07T02:19:13Z</dcterms:created>
  <dcterms:modified xsi:type="dcterms:W3CDTF">2017-02-10T16:51:33Z</dcterms:modified>
</cp:coreProperties>
</file>

<file path=docProps/thumbnail.jpeg>
</file>